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3" r:id="rId2"/>
  </p:sldMasterIdLst>
  <p:notesMasterIdLst>
    <p:notesMasterId r:id="rId31"/>
  </p:notesMasterIdLst>
  <p:handoutMasterIdLst>
    <p:handoutMasterId r:id="rId32"/>
  </p:handoutMasterIdLst>
  <p:sldIdLst>
    <p:sldId id="256" r:id="rId3"/>
    <p:sldId id="382" r:id="rId4"/>
    <p:sldId id="404" r:id="rId5"/>
    <p:sldId id="369" r:id="rId6"/>
    <p:sldId id="403" r:id="rId7"/>
    <p:sldId id="377" r:id="rId8"/>
    <p:sldId id="388" r:id="rId9"/>
    <p:sldId id="393" r:id="rId10"/>
    <p:sldId id="370" r:id="rId11"/>
    <p:sldId id="379" r:id="rId12"/>
    <p:sldId id="398" r:id="rId13"/>
    <p:sldId id="397" r:id="rId14"/>
    <p:sldId id="400" r:id="rId15"/>
    <p:sldId id="401" r:id="rId16"/>
    <p:sldId id="394" r:id="rId17"/>
    <p:sldId id="395" r:id="rId18"/>
    <p:sldId id="375" r:id="rId19"/>
    <p:sldId id="378" r:id="rId20"/>
    <p:sldId id="399" r:id="rId21"/>
    <p:sldId id="373" r:id="rId22"/>
    <p:sldId id="376" r:id="rId23"/>
    <p:sldId id="371" r:id="rId24"/>
    <p:sldId id="391" r:id="rId25"/>
    <p:sldId id="384" r:id="rId26"/>
    <p:sldId id="387" r:id="rId27"/>
    <p:sldId id="385" r:id="rId28"/>
    <p:sldId id="386" r:id="rId29"/>
    <p:sldId id="383" r:id="rId30"/>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915A6D5C-8928-8A46-A2C0-4D62B5ADBA7D}">
          <p14:sldIdLst>
            <p14:sldId id="256"/>
            <p14:sldId id="382"/>
            <p14:sldId id="404"/>
            <p14:sldId id="369"/>
            <p14:sldId id="403"/>
            <p14:sldId id="377"/>
            <p14:sldId id="388"/>
            <p14:sldId id="393"/>
            <p14:sldId id="370"/>
            <p14:sldId id="379"/>
            <p14:sldId id="398"/>
            <p14:sldId id="397"/>
            <p14:sldId id="400"/>
            <p14:sldId id="401"/>
            <p14:sldId id="394"/>
            <p14:sldId id="395"/>
            <p14:sldId id="375"/>
            <p14:sldId id="378"/>
            <p14:sldId id="399"/>
            <p14:sldId id="373"/>
            <p14:sldId id="376"/>
            <p14:sldId id="371"/>
            <p14:sldId id="391"/>
            <p14:sldId id="384"/>
            <p14:sldId id="387"/>
            <p14:sldId id="385"/>
            <p14:sldId id="386"/>
            <p14:sldId id="383"/>
          </p14:sldIdLst>
        </p14:section>
      </p14:sectionLst>
    </p:ext>
    <p:ext uri="{EFAFB233-063F-42B5-8137-9DF3F51BA10A}">
      <p15:sldGuideLst xmlns:p15="http://schemas.microsoft.com/office/powerpoint/2012/main">
        <p15:guide id="1" orient="horz" pos="2074" userDrawn="1">
          <p15:clr>
            <a:srgbClr val="A4A3A4"/>
          </p15:clr>
        </p15:guide>
        <p15:guide id="2" pos="5216" userDrawn="1">
          <p15:clr>
            <a:srgbClr val="A4A3A4"/>
          </p15:clr>
        </p15:guide>
        <p15:guide id="3" orient="horz" pos="554" userDrawn="1">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komp dominik.komp" initials="dd" lastIdx="2" clrIdx="0">
    <p:extLst>
      <p:ext uri="{19B8F6BF-5375-455C-9EA6-DF929625EA0E}">
        <p15:presenceInfo xmlns:p15="http://schemas.microsoft.com/office/powerpoint/2012/main" userId="afedc36f641f729f" providerId="Windows Live"/>
      </p:ext>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9907"/>
    <a:srgbClr val="0065BD"/>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5" autoAdjust="0"/>
    <p:restoredTop sz="77361" autoAdjust="0"/>
  </p:normalViewPr>
  <p:slideViewPr>
    <p:cSldViewPr snapToGrid="0">
      <p:cViewPr varScale="1">
        <p:scale>
          <a:sx n="127" d="100"/>
          <a:sy n="127" d="100"/>
        </p:scale>
        <p:origin x="1272" y="176"/>
      </p:cViewPr>
      <p:guideLst>
        <p:guide orient="horz" pos="2074"/>
        <p:guide pos="5216"/>
        <p:guide orient="horz" pos="554"/>
      </p:guideLst>
    </p:cSldViewPr>
  </p:slideViewPr>
  <p:outlineViewPr>
    <p:cViewPr>
      <p:scale>
        <a:sx n="33" d="100"/>
        <a:sy n="33" d="100"/>
      </p:scale>
      <p:origin x="0" y="-23944"/>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13/12/2021</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13/12/2021</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baseline="0" dirty="0"/>
          </a:p>
        </p:txBody>
      </p:sp>
      <p:sp>
        <p:nvSpPr>
          <p:cNvPr id="4" name="Foliennummernplatzhalter 3"/>
          <p:cNvSpPr>
            <a:spLocks noGrp="1"/>
          </p:cNvSpPr>
          <p:nvPr>
            <p:ph type="sldNum" sz="quarter" idx="5"/>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val="879950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2077425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715650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164769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1217030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337618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3770932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2123993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1409586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3057697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19</a:t>
            </a:fld>
            <a:endParaRPr lang="en-GB"/>
          </a:p>
        </p:txBody>
      </p:sp>
    </p:spTree>
    <p:extLst>
      <p:ext uri="{BB962C8B-B14F-4D97-AF65-F5344CB8AC3E}">
        <p14:creationId xmlns:p14="http://schemas.microsoft.com/office/powerpoint/2010/main" val="232799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767734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3692802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389796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Fluid (or air in this case) is a continuous medium, so what might be these lines shown here in color in the above two configurations and in blue in the below configuration that somehow are a good representation of what is happening in reality</a:t>
            </a:r>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207901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4173254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1187444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186320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2197274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1030944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393537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Rotorcraft design is guided by design philosophies and in-house understanding based on decades of experience within a particular firm from building these machines.</a:t>
            </a:r>
          </a:p>
          <a:p>
            <a:pPr marL="171450" indent="-171450">
              <a:buFont typeface="Arial" panose="020B0604020202020204" pitchFamily="34" charset="0"/>
              <a:buChar char="•"/>
            </a:pPr>
            <a:r>
              <a:rPr lang="en-US" dirty="0"/>
              <a:t>For e.g. not every company is manufacturing tilt rotors. Why?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Basic principles that you learn in the context of conventional design helicopters, or single main rotor designs as they are often called, will be enough to understand how each of these designs work.</a:t>
            </a:r>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2050695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360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90000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dirty="0"/>
              <a:t>Dominik Komp, </a:t>
            </a:r>
            <a:r>
              <a:rPr lang="de-DE" dirty="0" err="1"/>
              <a:t>M.Sc</a:t>
            </a:r>
            <a:r>
              <a:rPr lang="de-DE" dirty="0"/>
              <a:t>. (TUM) | VFS 75th Annual Forum 2019 Philadelphia</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9000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en-US" noProof="0" dirty="0" err="1"/>
              <a:t>Inhalt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p:txBody>
      </p:sp>
      <p:sp>
        <p:nvSpPr>
          <p:cNvPr id="10" name="Titel 1"/>
          <p:cNvSpPr>
            <a:spLocks noGrp="1"/>
          </p:cNvSpPr>
          <p:nvPr>
            <p:ph type="title" hasCustomPrompt="1"/>
          </p:nvPr>
        </p:nvSpPr>
        <p:spPr>
          <a:xfrm>
            <a:off x="319090" y="360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en-US" noProof="0" dirty="0" err="1"/>
              <a:t>Titel</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Dominik Komp, </a:t>
            </a:r>
            <a:r>
              <a:rPr lang="de-DE" dirty="0" err="1"/>
              <a:t>M.Sc</a:t>
            </a:r>
            <a:r>
              <a:rPr lang="de-DE" dirty="0"/>
              <a:t>. (TUM) | VFS 75th Annual Forum 2019 Philadelphia</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360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90000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dirty="0"/>
              <a:t>Dominik Komp, </a:t>
            </a:r>
            <a:r>
              <a:rPr lang="de-DE" dirty="0" err="1"/>
              <a:t>M.Sc</a:t>
            </a:r>
            <a:r>
              <a:rPr lang="de-DE" dirty="0"/>
              <a:t>. (TUM) | VFS 75th Annual Forum 2019 Philadelphia</a:t>
            </a:r>
            <a:endParaRPr lang="en-US" dirty="0"/>
          </a:p>
        </p:txBody>
      </p:sp>
    </p:spTree>
    <p:extLst>
      <p:ext uri="{BB962C8B-B14F-4D97-AF65-F5344CB8AC3E}">
        <p14:creationId xmlns:p14="http://schemas.microsoft.com/office/powerpoint/2010/main" val="155009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9000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en-US" noProof="0" dirty="0" err="1"/>
              <a:t>Inhalt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p:txBody>
      </p:sp>
      <p:sp>
        <p:nvSpPr>
          <p:cNvPr id="10" name="Titel 1"/>
          <p:cNvSpPr>
            <a:spLocks noGrp="1"/>
          </p:cNvSpPr>
          <p:nvPr>
            <p:ph type="title" hasCustomPrompt="1"/>
          </p:nvPr>
        </p:nvSpPr>
        <p:spPr>
          <a:xfrm>
            <a:off x="319090" y="360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en-US" noProof="0" dirty="0" err="1"/>
              <a:t>Titel</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Dominik Komp, </a:t>
            </a:r>
            <a:r>
              <a:rPr lang="de-DE" dirty="0" err="1"/>
              <a:t>M.Sc</a:t>
            </a:r>
            <a:r>
              <a:rPr lang="de-DE" dirty="0"/>
              <a:t>. (TUM) | VFS 75th Annual Forum 2019 Philadelphia</a:t>
            </a:r>
            <a:endParaRPr lang="en-US" dirty="0"/>
          </a:p>
        </p:txBody>
      </p:sp>
    </p:spTree>
    <p:extLst>
      <p:ext uri="{BB962C8B-B14F-4D97-AF65-F5344CB8AC3E}">
        <p14:creationId xmlns:p14="http://schemas.microsoft.com/office/powerpoint/2010/main" val="35661650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w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Dominik Komp, </a:t>
            </a:r>
            <a:r>
              <a:rPr lang="de-DE" dirty="0" err="1"/>
              <a:t>M.Sc</a:t>
            </a:r>
            <a:r>
              <a:rPr lang="de-DE" dirty="0"/>
              <a:t>. (TUM) | VFS 75th Annual Forum 2019 Philadelphia</a:t>
            </a:r>
            <a:endParaRPr lang="en-US" dirty="0"/>
          </a:p>
        </p:txBody>
      </p:sp>
      <p:pic>
        <p:nvPicPr>
          <p:cNvPr id="11" name="Grafik 10"/>
          <p:cNvPicPr>
            <a:picLocks noChangeAspect="1"/>
          </p:cNvPicPr>
          <p:nvPr userDrawn="1"/>
        </p:nvPicPr>
        <p:blipFill>
          <a:blip r:embed="rId4"/>
          <a:stretch>
            <a:fillRect/>
          </a:stretch>
        </p:blipFill>
        <p:spPr>
          <a:xfrm>
            <a:off x="6983809" y="4567494"/>
            <a:ext cx="1275496" cy="280233"/>
          </a:xfrm>
          <a:prstGeom prst="rect">
            <a:avLst/>
          </a:prstGeom>
          <a:ln>
            <a:noFill/>
          </a:ln>
        </p:spPr>
      </p:pic>
      <p:pic>
        <p:nvPicPr>
          <p:cNvPr id="13" name="Bild 8" descr="20150416 tum logo blau png final.png"/>
          <p:cNvPicPr>
            <a:picLocks noChangeAspect="1"/>
          </p:cNvPicPr>
          <p:nvPr userDrawn="1"/>
        </p:nvPicPr>
        <p:blipFill>
          <a:blip r:embed="rId5"/>
          <a:stretch>
            <a:fillRect/>
          </a:stretch>
        </p:blipFill>
        <p:spPr>
          <a:xfrm>
            <a:off x="8307053" y="4559370"/>
            <a:ext cx="519954" cy="27384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54" r:id="rId2"/>
  </p:sldLayoutIdLst>
  <p:hf hdr="0" dt="0"/>
  <p:txStyles>
    <p:titleStyle>
      <a:lvl1pPr algn="l" rtl="0" eaLnBrk="1" fontAlgn="base" hangingPunct="1">
        <a:lnSpc>
          <a:spcPct val="125000"/>
        </a:lnSpc>
        <a:spcBef>
          <a:spcPct val="0"/>
        </a:spcBef>
        <a:spcAft>
          <a:spcPct val="0"/>
        </a:spcAft>
        <a:defRPr sz="25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Dominik Komp, </a:t>
            </a:r>
            <a:r>
              <a:rPr lang="de-DE" dirty="0" err="1"/>
              <a:t>M.Sc</a:t>
            </a:r>
            <a:r>
              <a:rPr lang="de-DE" dirty="0"/>
              <a:t>. (TUM) | VFS 75th Annual Forum 2019 Philadelphia</a:t>
            </a:r>
            <a:endParaRPr lang="en-US" dirty="0"/>
          </a:p>
        </p:txBody>
      </p:sp>
      <p:pic>
        <p:nvPicPr>
          <p:cNvPr id="13" name="Bild 8" descr="20150416 tum logo blau png final.png"/>
          <p:cNvPicPr>
            <a:picLocks noChangeAspect="1"/>
          </p:cNvPicPr>
          <p:nvPr userDrawn="1"/>
        </p:nvPicPr>
        <p:blipFill>
          <a:blip r:embed="rId4"/>
          <a:stretch>
            <a:fillRect/>
          </a:stretch>
        </p:blipFill>
        <p:spPr>
          <a:xfrm>
            <a:off x="8307053" y="4559370"/>
            <a:ext cx="519954" cy="273844"/>
          </a:xfrm>
          <a:prstGeom prst="rect">
            <a:avLst/>
          </a:prstGeom>
        </p:spPr>
      </p:pic>
    </p:spTree>
    <p:extLst>
      <p:ext uri="{BB962C8B-B14F-4D97-AF65-F5344CB8AC3E}">
        <p14:creationId xmlns:p14="http://schemas.microsoft.com/office/powerpoint/2010/main" val="1629376050"/>
      </p:ext>
    </p:extLst>
  </p:cSld>
  <p:clrMap bg1="lt1" tx1="dk1" bg2="lt2" tx2="dk2" accent1="accent1" accent2="accent2" accent3="accent3" accent4="accent4" accent5="accent5" accent6="accent6" hlink="hlink" folHlink="folHlink"/>
  <p:sldLayoutIdLst>
    <p:sldLayoutId id="2147483664" r:id="rId1"/>
    <p:sldLayoutId id="2147483665" r:id="rId2"/>
  </p:sldLayoutIdLst>
  <p:hf hdr="0" dt="0"/>
  <p:txStyles>
    <p:titleStyle>
      <a:lvl1pPr algn="l" rtl="0" eaLnBrk="1" fontAlgn="base" hangingPunct="1">
        <a:lnSpc>
          <a:spcPct val="125000"/>
        </a:lnSpc>
        <a:spcBef>
          <a:spcPct val="0"/>
        </a:spcBef>
        <a:spcAft>
          <a:spcPct val="0"/>
        </a:spcAft>
        <a:defRPr sz="25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video" Target="https://www.youtube.com/embed/RODMMX3SOBs?feature=oembed" TargetMode="External"/><Relationship Id="rId7" Type="http://schemas.openxmlformats.org/officeDocument/2006/relationships/image" Target="../media/image19.jpeg"/><Relationship Id="rId2" Type="http://schemas.openxmlformats.org/officeDocument/2006/relationships/video" Target="https://www.youtube.com/embed/lslarZiRJhg?feature=oembed" TargetMode="External"/><Relationship Id="rId1" Type="http://schemas.openxmlformats.org/officeDocument/2006/relationships/video" Target="https://www.youtube.com/embed/Elh0IM7Zp2U?start=10&amp;feature=oembed" TargetMode="External"/><Relationship Id="rId6" Type="http://schemas.openxmlformats.org/officeDocument/2006/relationships/image" Target="../media/image18.jpeg"/><Relationship Id="rId5" Type="http://schemas.openxmlformats.org/officeDocument/2006/relationships/notesSlide" Target="../notesSlides/notesSlide10.xml"/><Relationship Id="rId10" Type="http://schemas.openxmlformats.org/officeDocument/2006/relationships/image" Target="../media/image22.jpeg"/><Relationship Id="rId4" Type="http://schemas.openxmlformats.org/officeDocument/2006/relationships/slideLayout" Target="../slideLayouts/slideLayout4.xml"/><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video" Target="https://www.youtube.com/embed/Z2IMTOamZSU?start=70&amp;feature=oembed" TargetMode="Externa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https://www.youtube.com/embed/lOgsrRQ0OaQ?feature=oembed" TargetMode="External"/><Relationship Id="rId1" Type="http://schemas.openxmlformats.org/officeDocument/2006/relationships/video" Target="https://www.youtube.com/embed/yHcrvO5ZkNI?feature=oembed" TargetMode="Externa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video" Target="https://www.youtube.com/embed/D7fWDOfOcWU?feature=oembed" TargetMode="External"/><Relationship Id="rId7" Type="http://schemas.openxmlformats.org/officeDocument/2006/relationships/image" Target="../media/image31.jpeg"/><Relationship Id="rId2" Type="http://schemas.openxmlformats.org/officeDocument/2006/relationships/video" Target="https://www.youtube.com/embed/_rEfVuwDGaA?feature=oembed" TargetMode="External"/><Relationship Id="rId1" Type="http://schemas.openxmlformats.org/officeDocument/2006/relationships/video" Target="https://www.youtube.com/embed/WGNW-nDw86Q?feature=oembed" TargetMode="External"/><Relationship Id="rId6" Type="http://schemas.openxmlformats.org/officeDocument/2006/relationships/image" Target="../media/image30.jpe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video" Target="https://www.youtube.com/embed/VJ6nCpBLHJE?feature=oembed" TargetMode="External"/><Relationship Id="rId7" Type="http://schemas.openxmlformats.org/officeDocument/2006/relationships/image" Target="../media/image34.jpeg"/><Relationship Id="rId2" Type="http://schemas.openxmlformats.org/officeDocument/2006/relationships/video" Target="https://www.youtube.com/embed/YKC1HzcWZ5s?feature=oembed" TargetMode="External"/><Relationship Id="rId1" Type="http://schemas.openxmlformats.org/officeDocument/2006/relationships/video" Target="https://www.youtube.com/embed/3k8vLetx2ps?feature=oembed" TargetMode="Externa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notesSlide" Target="../notesSlides/notesSlide16.xml"/><Relationship Id="rId10" Type="http://schemas.openxmlformats.org/officeDocument/2006/relationships/image" Target="../media/image37.jpeg"/><Relationship Id="rId4" Type="http://schemas.openxmlformats.org/officeDocument/2006/relationships/slideLayout" Target="../slideLayouts/slideLayout4.xml"/><Relationship Id="rId9"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video" Target="https://www.youtube.com/embed/gbn0Bnt3iDs?feature=oembed" TargetMode="External"/><Relationship Id="rId7" Type="http://schemas.openxmlformats.org/officeDocument/2006/relationships/image" Target="../media/image44.jpeg"/><Relationship Id="rId2" Type="http://schemas.openxmlformats.org/officeDocument/2006/relationships/video" Target="https://www.youtube.com/embed/0idI3sJJKZw?feature=oembed" TargetMode="External"/><Relationship Id="rId1" Type="http://schemas.openxmlformats.org/officeDocument/2006/relationships/video" Target="https://www.youtube.com/embed/4wbFw165ar0?feature=oembed" TargetMode="External"/><Relationship Id="rId6" Type="http://schemas.openxmlformats.org/officeDocument/2006/relationships/image" Target="../media/image43.jpeg"/><Relationship Id="rId5" Type="http://schemas.openxmlformats.org/officeDocument/2006/relationships/notesSlide" Target="../notesSlides/notesSlide18.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https://www.youtube.com/embed/Elh0IM7Zp2U?feature=oembed" TargetMode="External"/><Relationship Id="rId1" Type="http://schemas.openxmlformats.org/officeDocument/2006/relationships/video" Target="https://www.youtube.com/embed/lslarZiRJhg?feature=oembed" TargetMode="External"/><Relationship Id="rId6" Type="http://schemas.openxmlformats.org/officeDocument/2006/relationships/image" Target="../media/image20.jpeg"/><Relationship Id="rId5" Type="http://schemas.openxmlformats.org/officeDocument/2006/relationships/image" Target="../media/image21.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microsoft.com/office/2007/relationships/media" Target="../media/media2.mp4"/><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2.xml"/><Relationship Id="rId11" Type="http://schemas.openxmlformats.org/officeDocument/2006/relationships/image" Target="../media/image53.png"/><Relationship Id="rId5" Type="http://schemas.openxmlformats.org/officeDocument/2006/relationships/slideLayout" Target="../slideLayouts/slideLayout4.xml"/><Relationship Id="rId15" Type="http://schemas.openxmlformats.org/officeDocument/2006/relationships/image" Target="../media/image57.png"/><Relationship Id="rId10" Type="http://schemas.openxmlformats.org/officeDocument/2006/relationships/image" Target="../media/image52.jpeg"/><Relationship Id="rId4" Type="http://schemas.openxmlformats.org/officeDocument/2006/relationships/video" Target="../media/media2.mp4"/><Relationship Id="rId9" Type="http://schemas.openxmlformats.org/officeDocument/2006/relationships/image" Target="../media/image51.jpeg"/><Relationship Id="rId14"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961278F-5DAC-4950-9090-633F70535352}"/>
              </a:ext>
            </a:extLst>
          </p:cNvPr>
          <p:cNvPicPr>
            <a:picLocks noChangeAspect="1"/>
          </p:cNvPicPr>
          <p:nvPr/>
        </p:nvPicPr>
        <p:blipFill>
          <a:blip r:embed="rId3"/>
          <a:stretch>
            <a:fillRect/>
          </a:stretch>
        </p:blipFill>
        <p:spPr>
          <a:xfrm>
            <a:off x="6294975" y="2257157"/>
            <a:ext cx="2533114" cy="2206129"/>
          </a:xfrm>
          <a:prstGeom prst="rect">
            <a:avLst/>
          </a:prstGeom>
        </p:spPr>
      </p:pic>
      <p:sp>
        <p:nvSpPr>
          <p:cNvPr id="2" name="Titel 1"/>
          <p:cNvSpPr>
            <a:spLocks noGrp="1"/>
          </p:cNvSpPr>
          <p:nvPr>
            <p:ph type="title"/>
          </p:nvPr>
        </p:nvSpPr>
        <p:spPr>
          <a:xfrm>
            <a:off x="319090" y="533953"/>
            <a:ext cx="8508999" cy="380810"/>
          </a:xfrm>
        </p:spPr>
        <p:txBody>
          <a:bodyPr/>
          <a:lstStyle/>
          <a:p>
            <a:r>
              <a:rPr lang="de-DE" dirty="0" err="1"/>
              <a:t>Rotorcraft</a:t>
            </a:r>
            <a:r>
              <a:rPr lang="de-DE" dirty="0"/>
              <a:t> Engineering: </a:t>
            </a:r>
            <a:r>
              <a:rPr lang="de-DE" dirty="0" err="1"/>
              <a:t>Preliminary</a:t>
            </a:r>
            <a:r>
              <a:rPr lang="de-DE" dirty="0"/>
              <a:t> Design</a:t>
            </a:r>
            <a:endParaRPr lang="de-DE" i="1" dirty="0"/>
          </a:p>
        </p:txBody>
      </p:sp>
      <p:sp>
        <p:nvSpPr>
          <p:cNvPr id="6" name="Inhaltsplatzhalter 7">
            <a:extLst>
              <a:ext uri="{FF2B5EF4-FFF2-40B4-BE49-F238E27FC236}">
                <a16:creationId xmlns:a16="http://schemas.microsoft.com/office/drawing/2014/main" id="{16037C19-C2BA-D248-AFAB-A85D0C46D288}"/>
              </a:ext>
            </a:extLst>
          </p:cNvPr>
          <p:cNvSpPr txBox="1">
            <a:spLocks/>
          </p:cNvSpPr>
          <p:nvPr/>
        </p:nvSpPr>
        <p:spPr>
          <a:xfrm>
            <a:off x="398930" y="2515826"/>
            <a:ext cx="5896045" cy="248478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50000"/>
              </a:lnSpc>
              <a:spcBef>
                <a:spcPct val="0"/>
              </a:spcBef>
              <a:spcAft>
                <a:spcPct val="0"/>
              </a:spcAft>
              <a:defRPr lang="de-DE" sz="1400" kern="1200" baseline="0" noProof="0" dirty="0" smtClean="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IN" dirty="0"/>
              <a:t>“</a:t>
            </a:r>
            <a:r>
              <a:rPr lang="en-IN" i="1" dirty="0"/>
              <a:t>We’re living in a changing world.... We need to change how we work as an industry. We can’t get comfortable with our [high] barriers to entry, that we can move slowly, that we can create at a slower pace than other industries. We’ve not yet had a Tesla come and rev our engines and show us who we need to be. I’d rather out-innovate myself than wait for someone to show me that.</a:t>
            </a:r>
            <a:r>
              <a:rPr lang="en-IN" dirty="0"/>
              <a:t>” 			</a:t>
            </a:r>
          </a:p>
          <a:p>
            <a:pPr>
              <a:spcAft>
                <a:spcPts val="600"/>
              </a:spcAft>
            </a:pPr>
            <a:r>
              <a:rPr lang="en-IN" dirty="0"/>
              <a:t>		      - MD Helicopters CEO Lynn </a:t>
            </a:r>
            <a:r>
              <a:rPr lang="en-IN" dirty="0" err="1"/>
              <a:t>Tilto</a:t>
            </a:r>
            <a:r>
              <a:rPr lang="en-IN" dirty="0"/>
              <a:t>, March 2016</a:t>
            </a:r>
            <a:endParaRPr lang="en-US" dirty="0"/>
          </a:p>
          <a:p>
            <a:endParaRPr lang="en-US" sz="1200" dirty="0"/>
          </a:p>
        </p:txBody>
      </p:sp>
    </p:spTree>
    <p:extLst>
      <p:ext uri="{BB962C8B-B14F-4D97-AF65-F5344CB8AC3E}">
        <p14:creationId xmlns:p14="http://schemas.microsoft.com/office/powerpoint/2010/main" val="2740241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Conventional</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10</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11" name="Picture 10">
            <a:extLst>
              <a:ext uri="{FF2B5EF4-FFF2-40B4-BE49-F238E27FC236}">
                <a16:creationId xmlns:a16="http://schemas.microsoft.com/office/drawing/2014/main" id="{3BDE05FA-8F96-774F-B448-7B5F478CB03E}"/>
              </a:ext>
            </a:extLst>
          </p:cNvPr>
          <p:cNvPicPr>
            <a:picLocks noChangeAspect="1"/>
          </p:cNvPicPr>
          <p:nvPr/>
        </p:nvPicPr>
        <p:blipFill>
          <a:blip r:embed="rId6"/>
          <a:stretch>
            <a:fillRect/>
          </a:stretch>
        </p:blipFill>
        <p:spPr>
          <a:xfrm>
            <a:off x="6251713" y="989628"/>
            <a:ext cx="2892287" cy="1910975"/>
          </a:xfrm>
          <a:prstGeom prst="rect">
            <a:avLst/>
          </a:prstGeom>
        </p:spPr>
      </p:pic>
      <p:pic>
        <p:nvPicPr>
          <p:cNvPr id="13" name="Picture 12">
            <a:extLst>
              <a:ext uri="{FF2B5EF4-FFF2-40B4-BE49-F238E27FC236}">
                <a16:creationId xmlns:a16="http://schemas.microsoft.com/office/drawing/2014/main" id="{129A97CF-1A63-664E-8C16-93081D5AA654}"/>
              </a:ext>
            </a:extLst>
          </p:cNvPr>
          <p:cNvPicPr>
            <a:picLocks noChangeAspect="1"/>
          </p:cNvPicPr>
          <p:nvPr/>
        </p:nvPicPr>
        <p:blipFill rotWithShape="1">
          <a:blip r:embed="rId7"/>
          <a:srcRect l="7955" t="14206" r="15806" b="32852"/>
          <a:stretch/>
        </p:blipFill>
        <p:spPr>
          <a:xfrm>
            <a:off x="3488410" y="997435"/>
            <a:ext cx="2733262" cy="1265339"/>
          </a:xfrm>
          <a:prstGeom prst="rect">
            <a:avLst/>
          </a:prstGeom>
        </p:spPr>
      </p:pic>
      <p:pic>
        <p:nvPicPr>
          <p:cNvPr id="15" name="Online Media 14" descr="Sikorsky Raider Helicopter Hits 200 Knots">
            <a:hlinkClick r:id="" action="ppaction://media"/>
            <a:extLst>
              <a:ext uri="{FF2B5EF4-FFF2-40B4-BE49-F238E27FC236}">
                <a16:creationId xmlns:a16="http://schemas.microsoft.com/office/drawing/2014/main" id="{0400763E-34DD-E246-8F69-4E523462D7BD}"/>
              </a:ext>
            </a:extLst>
          </p:cNvPr>
          <p:cNvPicPr>
            <a:picLocks noRot="1" noChangeAspect="1"/>
          </p:cNvPicPr>
          <p:nvPr>
            <a:videoFile r:link="rId1"/>
          </p:nvPr>
        </p:nvPicPr>
        <p:blipFill>
          <a:blip r:embed="rId8"/>
          <a:stretch>
            <a:fillRect/>
          </a:stretch>
        </p:blipFill>
        <p:spPr>
          <a:xfrm>
            <a:off x="319090" y="2900604"/>
            <a:ext cx="3169320" cy="1790666"/>
          </a:xfrm>
          <a:prstGeom prst="rect">
            <a:avLst/>
          </a:prstGeom>
        </p:spPr>
      </p:pic>
      <p:pic>
        <p:nvPicPr>
          <p:cNvPr id="16" name="Online Media 15" descr="Wing Tip Vortices 4x High Speed Video">
            <a:hlinkClick r:id="" action="ppaction://media"/>
            <a:extLst>
              <a:ext uri="{FF2B5EF4-FFF2-40B4-BE49-F238E27FC236}">
                <a16:creationId xmlns:a16="http://schemas.microsoft.com/office/drawing/2014/main" id="{F369AC78-BDA2-4D44-B553-17C706B9C164}"/>
              </a:ext>
            </a:extLst>
          </p:cNvPr>
          <p:cNvPicPr>
            <a:picLocks noRot="1" noChangeAspect="1"/>
          </p:cNvPicPr>
          <p:nvPr>
            <a:videoFile r:link="rId2"/>
          </p:nvPr>
        </p:nvPicPr>
        <p:blipFill>
          <a:blip r:embed="rId9"/>
          <a:stretch>
            <a:fillRect/>
          </a:stretch>
        </p:blipFill>
        <p:spPr>
          <a:xfrm>
            <a:off x="3500495" y="2786270"/>
            <a:ext cx="2540000" cy="1905000"/>
          </a:xfrm>
          <a:prstGeom prst="rect">
            <a:avLst/>
          </a:prstGeom>
          <a:ln>
            <a:noFill/>
          </a:ln>
        </p:spPr>
      </p:pic>
      <p:pic>
        <p:nvPicPr>
          <p:cNvPr id="17" name="Online Media 16" descr="CH-53K Degraded Visual Environment Testing, Yuma, Arizona 2018">
            <a:hlinkClick r:id="" action="ppaction://media"/>
            <a:extLst>
              <a:ext uri="{FF2B5EF4-FFF2-40B4-BE49-F238E27FC236}">
                <a16:creationId xmlns:a16="http://schemas.microsoft.com/office/drawing/2014/main" id="{9E3FA6F4-F59A-D44F-8709-E5B54110294C}"/>
              </a:ext>
            </a:extLst>
          </p:cNvPr>
          <p:cNvPicPr>
            <a:picLocks noRot="1" noChangeAspect="1"/>
          </p:cNvPicPr>
          <p:nvPr>
            <a:videoFile r:link="rId3"/>
          </p:nvPr>
        </p:nvPicPr>
        <p:blipFill>
          <a:blip r:embed="rId10"/>
          <a:stretch>
            <a:fillRect/>
          </a:stretch>
        </p:blipFill>
        <p:spPr>
          <a:xfrm>
            <a:off x="6052580" y="2946046"/>
            <a:ext cx="3088892" cy="1745224"/>
          </a:xfrm>
          <a:prstGeom prst="rect">
            <a:avLst/>
          </a:prstGeom>
        </p:spPr>
      </p:pic>
      <p:sp>
        <p:nvSpPr>
          <p:cNvPr id="23" name="Content Placeholder 12">
            <a:extLst>
              <a:ext uri="{FF2B5EF4-FFF2-40B4-BE49-F238E27FC236}">
                <a16:creationId xmlns:a16="http://schemas.microsoft.com/office/drawing/2014/main" id="{913E365D-D2F3-6A48-BC92-590B4BAD800D}"/>
              </a:ext>
            </a:extLst>
          </p:cNvPr>
          <p:cNvSpPr>
            <a:spLocks noGrp="1"/>
          </p:cNvSpPr>
          <p:nvPr>
            <p:ph idx="1"/>
          </p:nvPr>
        </p:nvSpPr>
        <p:spPr>
          <a:xfrm>
            <a:off x="319091" y="1013791"/>
            <a:ext cx="3199360" cy="2703444"/>
          </a:xfrm>
        </p:spPr>
        <p:txBody>
          <a:bodyPr/>
          <a:lstStyle/>
          <a:p>
            <a:pPr marL="285750" indent="-285750">
              <a:buFont typeface="Arial" panose="020B0604020202020204" pitchFamily="34" charset="0"/>
              <a:buChar char="•"/>
            </a:pPr>
            <a:r>
              <a:rPr lang="en-US" dirty="0"/>
              <a:t>The most hover efficient machines.</a:t>
            </a:r>
          </a:p>
          <a:p>
            <a:pPr marL="285750" indent="-285750">
              <a:buFont typeface="Arial" panose="020B0604020202020204" pitchFamily="34" charset="0"/>
              <a:buChar char="•"/>
            </a:pPr>
            <a:r>
              <a:rPr lang="en-US" dirty="0"/>
              <a:t>Tail-rotor consumes about 10% power but generates (almost)no vertical or horizontal thrust</a:t>
            </a:r>
          </a:p>
          <a:p>
            <a:pPr marL="285750" indent="-285750">
              <a:buFont typeface="Arial" panose="020B0604020202020204" pitchFamily="34" charset="0"/>
              <a:buChar char="•"/>
            </a:pPr>
            <a:r>
              <a:rPr lang="en-US" dirty="0"/>
              <a:t>It helps make this design very responsive directionally (unlike coax, </a:t>
            </a:r>
            <a:r>
              <a:rPr lang="en-US" dirty="0" err="1"/>
              <a:t>syncropter</a:t>
            </a:r>
            <a:r>
              <a:rPr lang="en-US" dirty="0"/>
              <a:t>, tandem designs)</a:t>
            </a:r>
          </a:p>
        </p:txBody>
      </p:sp>
    </p:spTree>
    <p:extLst>
      <p:ext uri="{BB962C8B-B14F-4D97-AF65-F5344CB8AC3E}">
        <p14:creationId xmlns:p14="http://schemas.microsoft.com/office/powerpoint/2010/main" val="160083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16"/>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5"/>
                </p:tgtEl>
              </p:cMediaNode>
            </p:video>
            <p:seq concurrent="1" nextAc="seek">
              <p:cTn id="14" restart="whenNotActive" fill="hold" evtFilter="cancelBubble" nodeType="interactiveSeq">
                <p:stCondLst>
                  <p:cond evt="onClick" delay="0">
                    <p:tgtEl>
                      <p:spTgt spid="1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5"/>
                                        </p:tgtEl>
                                      </p:cBhvr>
                                    </p:cmd>
                                  </p:childTnLst>
                                </p:cTn>
                              </p:par>
                            </p:childTnLst>
                          </p:cTn>
                        </p:par>
                      </p:childTnLst>
                    </p:cTn>
                  </p:par>
                </p:childTnLst>
              </p:cTn>
              <p:nextCondLst>
                <p:cond evt="onClick" delay="0">
                  <p:tgtEl>
                    <p:spTgt spid="15"/>
                  </p:tgtEl>
                </p:cond>
              </p:nextCondLst>
            </p:seq>
            <p:video>
              <p:cMediaNode vol="80000">
                <p:cTn id="19" fill="hold" display="0">
                  <p:stCondLst>
                    <p:cond delay="indefinite"/>
                  </p:stCondLst>
                </p:cTn>
                <p:tgtEl>
                  <p:spTgt spid="16"/>
                </p:tgtEl>
              </p:cMediaNode>
            </p:video>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6"/>
                                        </p:tgtEl>
                                      </p:cBhvr>
                                    </p:cmd>
                                  </p:childTnLst>
                                </p:cTn>
                              </p:par>
                            </p:childTnLst>
                          </p:cTn>
                        </p:par>
                      </p:childTnLst>
                    </p:cTn>
                  </p:par>
                </p:childTnLst>
              </p:cTn>
              <p:nextCondLst>
                <p:cond evt="onClick" delay="0">
                  <p:tgtEl>
                    <p:spTgt spid="16"/>
                  </p:tgtEl>
                </p:cond>
              </p:nextCondLst>
            </p:seq>
            <p:video>
              <p:cMediaNode vol="80000">
                <p:cTn id="25" fill="hold" display="0">
                  <p:stCondLst>
                    <p:cond delay="indefinite"/>
                  </p:stCondLst>
                </p:cTn>
                <p:tgtEl>
                  <p:spTgt spid="17"/>
                </p:tgtEl>
              </p:cMediaNode>
            </p:video>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The tail-rotor conundrum</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11</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sp>
        <p:nvSpPr>
          <p:cNvPr id="6" name="Content Placeholder 12">
            <a:extLst>
              <a:ext uri="{FF2B5EF4-FFF2-40B4-BE49-F238E27FC236}">
                <a16:creationId xmlns:a16="http://schemas.microsoft.com/office/drawing/2014/main" id="{9E847FC3-750D-2F47-884B-35DF5E6E5AF9}"/>
              </a:ext>
            </a:extLst>
          </p:cNvPr>
          <p:cNvSpPr>
            <a:spLocks noGrp="1"/>
          </p:cNvSpPr>
          <p:nvPr>
            <p:ph idx="1"/>
          </p:nvPr>
        </p:nvSpPr>
        <p:spPr>
          <a:xfrm>
            <a:off x="319090" y="900000"/>
            <a:ext cx="8508999" cy="3954985"/>
          </a:xfrm>
        </p:spPr>
        <p:txBody>
          <a:bodyPr/>
          <a:lstStyle/>
          <a:p>
            <a:pPr marL="285750" indent="-285750">
              <a:buFont typeface="Arial" panose="020B0604020202020204" pitchFamily="34" charset="0"/>
              <a:buChar char="•"/>
            </a:pPr>
            <a:r>
              <a:rPr lang="en-US" sz="1800" dirty="0"/>
              <a:t>Getting rid of the tail-rotor (somehow) seems the most obvious solution</a:t>
            </a:r>
          </a:p>
          <a:p>
            <a:pPr marL="646113" lvl="2" indent="-285750">
              <a:buFont typeface="Arial" panose="020B0604020202020204" pitchFamily="34" charset="0"/>
              <a:buChar char="•"/>
            </a:pPr>
            <a:r>
              <a:rPr lang="en-US" sz="1800" dirty="0"/>
              <a:t>so no wastage engine power (or is there?)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Whenever more than one rotor is involved, the configuration needs to be evaluated VERY CAREFULLY with regard to interactions between the rotors (throughout the flight regime of the rotorcraft!!)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Single rotor design is (almost) IMPOSSIBLE!!!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Ingenious ways of placing the second rotor give rise to different configurations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Loss in directional control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624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Tandem</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12</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2" name="Online Media 1" descr="Chinook helicopter makes daring rescue on Mt. Hood">
            <a:hlinkClick r:id="" action="ppaction://media"/>
            <a:extLst>
              <a:ext uri="{FF2B5EF4-FFF2-40B4-BE49-F238E27FC236}">
                <a16:creationId xmlns:a16="http://schemas.microsoft.com/office/drawing/2014/main" id="{C75A9861-BA40-624D-9DCE-9588BCC255C1}"/>
              </a:ext>
            </a:extLst>
          </p:cNvPr>
          <p:cNvPicPr>
            <a:picLocks noRot="1" noChangeAspect="1"/>
          </p:cNvPicPr>
          <p:nvPr>
            <a:videoFile r:link="rId1"/>
          </p:nvPr>
        </p:nvPicPr>
        <p:blipFill>
          <a:blip r:embed="rId4"/>
          <a:stretch>
            <a:fillRect/>
          </a:stretch>
        </p:blipFill>
        <p:spPr>
          <a:xfrm>
            <a:off x="5995504" y="2684504"/>
            <a:ext cx="3148496" cy="1778900"/>
          </a:xfrm>
          <a:prstGeom prst="rect">
            <a:avLst/>
          </a:prstGeom>
        </p:spPr>
      </p:pic>
      <p:pic>
        <p:nvPicPr>
          <p:cNvPr id="7" name="Picture 6">
            <a:extLst>
              <a:ext uri="{FF2B5EF4-FFF2-40B4-BE49-F238E27FC236}">
                <a16:creationId xmlns:a16="http://schemas.microsoft.com/office/drawing/2014/main" id="{1262E977-B253-824E-BAFF-DC430B95EA1E}"/>
              </a:ext>
            </a:extLst>
          </p:cNvPr>
          <p:cNvPicPr>
            <a:picLocks noChangeAspect="1"/>
          </p:cNvPicPr>
          <p:nvPr/>
        </p:nvPicPr>
        <p:blipFill>
          <a:blip r:embed="rId5"/>
          <a:stretch>
            <a:fillRect/>
          </a:stretch>
        </p:blipFill>
        <p:spPr>
          <a:xfrm>
            <a:off x="755374" y="1903386"/>
            <a:ext cx="4995630" cy="2951599"/>
          </a:xfrm>
          <a:prstGeom prst="rect">
            <a:avLst/>
          </a:prstGeom>
        </p:spPr>
      </p:pic>
      <p:pic>
        <p:nvPicPr>
          <p:cNvPr id="3074" name="Picture 2">
            <a:extLst>
              <a:ext uri="{FF2B5EF4-FFF2-40B4-BE49-F238E27FC236}">
                <a16:creationId xmlns:a16="http://schemas.microsoft.com/office/drawing/2014/main" id="{4872C5EF-7455-2047-9F24-AE4C570E13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5504" y="548841"/>
            <a:ext cx="3148496" cy="209899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2">
            <a:extLst>
              <a:ext uri="{FF2B5EF4-FFF2-40B4-BE49-F238E27FC236}">
                <a16:creationId xmlns:a16="http://schemas.microsoft.com/office/drawing/2014/main" id="{8EF1CB8A-728F-AE4B-A41F-A4D544143F08}"/>
              </a:ext>
            </a:extLst>
          </p:cNvPr>
          <p:cNvSpPr>
            <a:spLocks noGrp="1"/>
          </p:cNvSpPr>
          <p:nvPr>
            <p:ph idx="1"/>
          </p:nvPr>
        </p:nvSpPr>
        <p:spPr>
          <a:xfrm>
            <a:off x="319090" y="900000"/>
            <a:ext cx="8508999" cy="3095625"/>
          </a:xfrm>
        </p:spPr>
        <p:txBody>
          <a:bodyPr/>
          <a:lstStyle/>
          <a:p>
            <a:pPr marL="285750" indent="-285750">
              <a:buFont typeface="Arial" panose="020B0604020202020204" pitchFamily="34" charset="0"/>
              <a:buChar char="•"/>
            </a:pPr>
            <a:r>
              <a:rPr lang="en-US" sz="1800" dirty="0"/>
              <a:t>Lack of a strong directional stability makes this design </a:t>
            </a:r>
          </a:p>
          <a:p>
            <a:r>
              <a:rPr lang="en-US" sz="1800" dirty="0"/>
              <a:t>relatively insensitive to wind direction landing on a ship </a:t>
            </a:r>
          </a:p>
          <a:p>
            <a:r>
              <a:rPr lang="en-US" sz="1800" dirty="0"/>
              <a:t>(or maneuvering in gusty environment)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2141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a:t>Syncropter</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13</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6" name="Online Media 5" descr="K-MAX Helicopter With Two Crossing Rotors Is Lighter And More Efficient">
            <a:hlinkClick r:id="" action="ppaction://media"/>
            <a:extLst>
              <a:ext uri="{FF2B5EF4-FFF2-40B4-BE49-F238E27FC236}">
                <a16:creationId xmlns:a16="http://schemas.microsoft.com/office/drawing/2014/main" id="{38FF8DE0-CC9E-DF41-9C0E-8FF3EFDFF2C6}"/>
              </a:ext>
            </a:extLst>
          </p:cNvPr>
          <p:cNvPicPr>
            <a:picLocks noGrp="1" noRot="1" noChangeAspect="1"/>
          </p:cNvPicPr>
          <p:nvPr>
            <p:ph idx="1"/>
            <a:videoFile r:link="rId1"/>
          </p:nvPr>
        </p:nvPicPr>
        <p:blipFill>
          <a:blip r:embed="rId5"/>
          <a:stretch>
            <a:fillRect/>
          </a:stretch>
        </p:blipFill>
        <p:spPr>
          <a:xfrm>
            <a:off x="4471031" y="2273472"/>
            <a:ext cx="3975643" cy="2246451"/>
          </a:xfrm>
          <a:prstGeom prst="rect">
            <a:avLst/>
          </a:prstGeom>
        </p:spPr>
      </p:pic>
      <p:pic>
        <p:nvPicPr>
          <p:cNvPr id="9" name="Online Media 8" descr="Flugerprobung des TUM/DLR Hubschrauber Prototypen mit kämmenden Rotoren für extreme Flughöhen">
            <a:hlinkClick r:id="" action="ppaction://media"/>
            <a:extLst>
              <a:ext uri="{FF2B5EF4-FFF2-40B4-BE49-F238E27FC236}">
                <a16:creationId xmlns:a16="http://schemas.microsoft.com/office/drawing/2014/main" id="{FD7C25C7-1C68-CF43-B893-62D5899325D2}"/>
              </a:ext>
            </a:extLst>
          </p:cNvPr>
          <p:cNvPicPr>
            <a:picLocks noRot="1" noChangeAspect="1"/>
          </p:cNvPicPr>
          <p:nvPr>
            <a:videoFile r:link="rId2"/>
          </p:nvPr>
        </p:nvPicPr>
        <p:blipFill>
          <a:blip r:embed="rId6"/>
          <a:stretch>
            <a:fillRect/>
          </a:stretch>
        </p:blipFill>
        <p:spPr>
          <a:xfrm>
            <a:off x="398603" y="2273472"/>
            <a:ext cx="3976019" cy="2246451"/>
          </a:xfrm>
          <a:prstGeom prst="rect">
            <a:avLst/>
          </a:prstGeom>
        </p:spPr>
      </p:pic>
      <p:sp>
        <p:nvSpPr>
          <p:cNvPr id="16" name="Content Placeholder 12">
            <a:extLst>
              <a:ext uri="{FF2B5EF4-FFF2-40B4-BE49-F238E27FC236}">
                <a16:creationId xmlns:a16="http://schemas.microsoft.com/office/drawing/2014/main" id="{AB553A3A-9AC4-C64F-AEC3-B59AEE13525A}"/>
              </a:ext>
            </a:extLst>
          </p:cNvPr>
          <p:cNvSpPr txBox="1">
            <a:spLocks/>
          </p:cNvSpPr>
          <p:nvPr/>
        </p:nvSpPr>
        <p:spPr>
          <a:xfrm>
            <a:off x="319090" y="900001"/>
            <a:ext cx="8508999" cy="14953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Compact design but larger ground clearance needed (cannot approach from the side)</a:t>
            </a:r>
          </a:p>
          <a:p>
            <a:pPr marL="285750" indent="-285750">
              <a:buFont typeface="Arial" panose="020B0604020202020204" pitchFamily="34" charset="0"/>
              <a:buChar char="•"/>
            </a:pPr>
            <a:r>
              <a:rPr lang="en-US" dirty="0"/>
              <a:t>No tail rotor but neither rotor generates lift entirely vertically</a:t>
            </a:r>
          </a:p>
          <a:p>
            <a:pPr marL="285750" indent="-285750">
              <a:buFont typeface="Arial" panose="020B0604020202020204" pitchFamily="34" charset="0"/>
              <a:buChar char="•"/>
            </a:pPr>
            <a:r>
              <a:rPr lang="en-US" dirty="0"/>
              <a:t>Compensation of yaw directional control using large stabilizers</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2646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Coaxial (contra-rotating)</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14</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sp>
        <p:nvSpPr>
          <p:cNvPr id="11" name="Content Placeholder 12">
            <a:extLst>
              <a:ext uri="{FF2B5EF4-FFF2-40B4-BE49-F238E27FC236}">
                <a16:creationId xmlns:a16="http://schemas.microsoft.com/office/drawing/2014/main" id="{8EF1CB8A-728F-AE4B-A41F-A4D544143F08}"/>
              </a:ext>
            </a:extLst>
          </p:cNvPr>
          <p:cNvSpPr>
            <a:spLocks noGrp="1"/>
          </p:cNvSpPr>
          <p:nvPr>
            <p:ph idx="1"/>
          </p:nvPr>
        </p:nvSpPr>
        <p:spPr>
          <a:xfrm>
            <a:off x="319090" y="900000"/>
            <a:ext cx="8508999" cy="3095625"/>
          </a:xfrm>
        </p:spPr>
        <p:txBody>
          <a:bodyPr/>
          <a:lstStyle/>
          <a:p>
            <a:pPr marL="285750" indent="-285750">
              <a:buFont typeface="Arial" panose="020B0604020202020204" pitchFamily="34" charset="0"/>
              <a:buChar char="•"/>
            </a:pPr>
            <a:r>
              <a:rPr lang="en-US" dirty="0"/>
              <a:t>Save on swirl losses (but this is low for pretty low for low disk loading rotors anyways)</a:t>
            </a:r>
          </a:p>
          <a:p>
            <a:pPr marL="285750" indent="-285750">
              <a:buFont typeface="Arial" panose="020B0604020202020204" pitchFamily="34" charset="0"/>
              <a:buChar char="•"/>
            </a:pPr>
            <a:r>
              <a:rPr lang="en-US" dirty="0"/>
              <a:t>Rotor separation must be low (otherwise lower rotor in climb)</a:t>
            </a:r>
          </a:p>
          <a:p>
            <a:pPr marL="285750" indent="-285750">
              <a:buFont typeface="Arial" panose="020B0604020202020204" pitchFamily="34" charset="0"/>
              <a:buChar char="•"/>
            </a:pPr>
            <a:r>
              <a:rPr lang="en-US" dirty="0"/>
              <a:t>Compensation of yaw directional control using </a:t>
            </a:r>
            <a:r>
              <a:rPr lang="en-US"/>
              <a:t>large stabilizers</a:t>
            </a:r>
          </a:p>
          <a:p>
            <a:pPr marL="285750" indent="-285750">
              <a:buFont typeface="Arial" panose="020B0604020202020204" pitchFamily="34" charset="0"/>
              <a:buChar char="•"/>
            </a:pPr>
            <a:endParaRPr lang="en-US" dirty="0"/>
          </a:p>
        </p:txBody>
      </p:sp>
      <p:pic>
        <p:nvPicPr>
          <p:cNvPr id="6146" name="Picture 2">
            <a:extLst>
              <a:ext uri="{FF2B5EF4-FFF2-40B4-BE49-F238E27FC236}">
                <a16:creationId xmlns:a16="http://schemas.microsoft.com/office/drawing/2014/main" id="{C5DDA362-DC10-6441-92C5-81705F7AE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059" y="2199337"/>
            <a:ext cx="351556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DAA0607-8275-4640-BE8B-B53C56AD5F03}"/>
              </a:ext>
            </a:extLst>
          </p:cNvPr>
          <p:cNvPicPr>
            <a:picLocks noChangeAspect="1"/>
          </p:cNvPicPr>
          <p:nvPr/>
        </p:nvPicPr>
        <p:blipFill>
          <a:blip r:embed="rId4"/>
          <a:stretch>
            <a:fillRect/>
          </a:stretch>
        </p:blipFill>
        <p:spPr>
          <a:xfrm>
            <a:off x="4572000" y="2199337"/>
            <a:ext cx="4572000" cy="2324100"/>
          </a:xfrm>
          <a:prstGeom prst="rect">
            <a:avLst/>
          </a:prstGeom>
        </p:spPr>
      </p:pic>
    </p:spTree>
    <p:extLst>
      <p:ext uri="{BB962C8B-B14F-4D97-AF65-F5344CB8AC3E}">
        <p14:creationId xmlns:p14="http://schemas.microsoft.com/office/powerpoint/2010/main" val="361966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Compound</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15</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2" name="Online Media 1" descr="Piasecki X-49 &quot;SpeedHawk&quot; -  vectored thrust ducted propeller (VTDP) experimental helicopter">
            <a:hlinkClick r:id="" action="ppaction://media"/>
            <a:extLst>
              <a:ext uri="{FF2B5EF4-FFF2-40B4-BE49-F238E27FC236}">
                <a16:creationId xmlns:a16="http://schemas.microsoft.com/office/drawing/2014/main" id="{260F309C-654C-2F45-91F1-A89792A6AD77}"/>
              </a:ext>
            </a:extLst>
          </p:cNvPr>
          <p:cNvPicPr>
            <a:picLocks noRot="1" noChangeAspect="1"/>
          </p:cNvPicPr>
          <p:nvPr>
            <a:videoFile r:link="rId1"/>
          </p:nvPr>
        </p:nvPicPr>
        <p:blipFill>
          <a:blip r:embed="rId6"/>
          <a:stretch>
            <a:fillRect/>
          </a:stretch>
        </p:blipFill>
        <p:spPr>
          <a:xfrm>
            <a:off x="311162" y="2768600"/>
            <a:ext cx="2540000" cy="1435100"/>
          </a:xfrm>
          <a:prstGeom prst="rect">
            <a:avLst/>
          </a:prstGeom>
        </p:spPr>
      </p:pic>
      <p:pic>
        <p:nvPicPr>
          <p:cNvPr id="5" name="Online Media 4" descr="Pilots' Perspective: Flying the Sikorsky-Boeing #SB1 Defiant">
            <a:hlinkClick r:id="" action="ppaction://media"/>
            <a:extLst>
              <a:ext uri="{FF2B5EF4-FFF2-40B4-BE49-F238E27FC236}">
                <a16:creationId xmlns:a16="http://schemas.microsoft.com/office/drawing/2014/main" id="{E015DD6F-D3AB-194B-87E9-A7AC0CE71B52}"/>
              </a:ext>
            </a:extLst>
          </p:cNvPr>
          <p:cNvPicPr>
            <a:picLocks noRot="1" noChangeAspect="1"/>
          </p:cNvPicPr>
          <p:nvPr>
            <a:videoFile r:link="rId2"/>
          </p:nvPr>
        </p:nvPicPr>
        <p:blipFill>
          <a:blip r:embed="rId7"/>
          <a:stretch>
            <a:fillRect/>
          </a:stretch>
        </p:blipFill>
        <p:spPr>
          <a:xfrm>
            <a:off x="2954131" y="2768600"/>
            <a:ext cx="2540000" cy="1435100"/>
          </a:xfrm>
          <a:prstGeom prst="rect">
            <a:avLst/>
          </a:prstGeom>
        </p:spPr>
      </p:pic>
      <p:pic>
        <p:nvPicPr>
          <p:cNvPr id="6" name="Online Media 5" descr="Eurocopter X3 hybrid helicopter new speed record at 263 knots 487 kmhr French aviation industry">
            <a:hlinkClick r:id="" action="ppaction://media"/>
            <a:extLst>
              <a:ext uri="{FF2B5EF4-FFF2-40B4-BE49-F238E27FC236}">
                <a16:creationId xmlns:a16="http://schemas.microsoft.com/office/drawing/2014/main" id="{9ACC0CC5-6689-A649-930C-193D66A4C487}"/>
              </a:ext>
            </a:extLst>
          </p:cNvPr>
          <p:cNvPicPr>
            <a:picLocks noRot="1" noChangeAspect="1"/>
          </p:cNvPicPr>
          <p:nvPr>
            <a:videoFile r:link="rId3"/>
          </p:nvPr>
        </p:nvPicPr>
        <p:blipFill>
          <a:blip r:embed="rId8"/>
          <a:stretch>
            <a:fillRect/>
          </a:stretch>
        </p:blipFill>
        <p:spPr>
          <a:xfrm>
            <a:off x="5597100" y="2768600"/>
            <a:ext cx="2540000" cy="1435100"/>
          </a:xfrm>
          <a:prstGeom prst="rect">
            <a:avLst/>
          </a:prstGeom>
        </p:spPr>
      </p:pic>
      <p:sp>
        <p:nvSpPr>
          <p:cNvPr id="8" name="Content Placeholder 6">
            <a:extLst>
              <a:ext uri="{FF2B5EF4-FFF2-40B4-BE49-F238E27FC236}">
                <a16:creationId xmlns:a16="http://schemas.microsoft.com/office/drawing/2014/main" id="{C2D4B6E6-FD77-9B45-84AE-163A25D61B9B}"/>
              </a:ext>
            </a:extLst>
          </p:cNvPr>
          <p:cNvSpPr>
            <a:spLocks noGrp="1"/>
          </p:cNvSpPr>
          <p:nvPr>
            <p:ph idx="1"/>
          </p:nvPr>
        </p:nvSpPr>
        <p:spPr>
          <a:xfrm>
            <a:off x="319090" y="900000"/>
            <a:ext cx="8508999" cy="3095625"/>
          </a:xfrm>
        </p:spPr>
        <p:txBody>
          <a:bodyPr/>
          <a:lstStyle/>
          <a:p>
            <a:pPr marL="285750" indent="-285750">
              <a:buFont typeface="Arial" panose="020B0604020202020204" pitchFamily="34" charset="0"/>
              <a:buChar char="•"/>
            </a:pPr>
            <a:r>
              <a:rPr lang="en-US" dirty="0"/>
              <a:t>Rotor in edge-wise flight is not as efficient as a wing (powered vs aerodynamic lift)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X-49-like single rotor design with </a:t>
            </a:r>
            <a:r>
              <a:rPr lang="en-US" dirty="0" err="1"/>
              <a:t>swivelling</a:t>
            </a:r>
            <a:r>
              <a:rPr lang="en-US" dirty="0"/>
              <a:t> wings is (THE ONLY?) one possibility of having a single rotor design</a:t>
            </a:r>
          </a:p>
          <a:p>
            <a:pPr marL="646113" lvl="2" indent="-285750">
              <a:buFont typeface="Arial" panose="020B0604020202020204" pitchFamily="34" charset="0"/>
              <a:buChar char="•"/>
            </a:pPr>
            <a:r>
              <a:rPr lang="en-US" i="1" dirty="0"/>
              <a:t>if that is indeed practical is a different question</a:t>
            </a:r>
          </a:p>
        </p:txBody>
      </p:sp>
    </p:spTree>
    <p:extLst>
      <p:ext uri="{BB962C8B-B14F-4D97-AF65-F5344CB8AC3E}">
        <p14:creationId xmlns:p14="http://schemas.microsoft.com/office/powerpoint/2010/main" val="303359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vol="80000">
                <p:cTn id="19"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80000">
                <p:cTn id="25"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Tilt-rotor</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16</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1028" name="Picture 4" descr="A front view of a U.S. Air Force CV-22 with its rotors facing forward flying over the Emerald Coast of Florida.">
            <a:extLst>
              <a:ext uri="{FF2B5EF4-FFF2-40B4-BE49-F238E27FC236}">
                <a16:creationId xmlns:a16="http://schemas.microsoft.com/office/drawing/2014/main" id="{87BE9C28-347F-974F-9883-790C35468E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940" y="952424"/>
            <a:ext cx="2827101" cy="17676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2659B33-8C9C-C142-B504-B427F2E7CF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1471" y="952423"/>
            <a:ext cx="2651431" cy="1770170"/>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V-22 Osprey Takeoff &amp; Landing on Aircraft Carrier">
            <a:hlinkClick r:id="" action="ppaction://media"/>
            <a:extLst>
              <a:ext uri="{FF2B5EF4-FFF2-40B4-BE49-F238E27FC236}">
                <a16:creationId xmlns:a16="http://schemas.microsoft.com/office/drawing/2014/main" id="{AB9D669F-5F95-C746-8813-412E94C0924B}"/>
              </a:ext>
            </a:extLst>
          </p:cNvPr>
          <p:cNvPicPr>
            <a:picLocks noRot="1" noChangeAspect="1"/>
          </p:cNvPicPr>
          <p:nvPr>
            <a:videoFile r:link="rId1"/>
          </p:nvPr>
        </p:nvPicPr>
        <p:blipFill>
          <a:blip r:embed="rId8"/>
          <a:stretch>
            <a:fillRect/>
          </a:stretch>
        </p:blipFill>
        <p:spPr>
          <a:xfrm>
            <a:off x="336490" y="3069964"/>
            <a:ext cx="2540000" cy="1435100"/>
          </a:xfrm>
          <a:prstGeom prst="rect">
            <a:avLst/>
          </a:prstGeom>
        </p:spPr>
      </p:pic>
      <p:pic>
        <p:nvPicPr>
          <p:cNvPr id="5" name="Online Media 4" descr="Leonardo AW609 Tiltrotor">
            <a:hlinkClick r:id="" action="ppaction://media"/>
            <a:extLst>
              <a:ext uri="{FF2B5EF4-FFF2-40B4-BE49-F238E27FC236}">
                <a16:creationId xmlns:a16="http://schemas.microsoft.com/office/drawing/2014/main" id="{949A8A31-BFFD-AF4A-9543-FDF2F7DE0D3C}"/>
              </a:ext>
            </a:extLst>
          </p:cNvPr>
          <p:cNvPicPr>
            <a:picLocks noRot="1" noChangeAspect="1"/>
          </p:cNvPicPr>
          <p:nvPr>
            <a:videoFile r:link="rId2"/>
          </p:nvPr>
        </p:nvPicPr>
        <p:blipFill>
          <a:blip r:embed="rId9"/>
          <a:stretch>
            <a:fillRect/>
          </a:stretch>
        </p:blipFill>
        <p:spPr>
          <a:xfrm>
            <a:off x="3089245" y="3069964"/>
            <a:ext cx="2540000" cy="1435100"/>
          </a:xfrm>
          <a:prstGeom prst="rect">
            <a:avLst/>
          </a:prstGeom>
        </p:spPr>
      </p:pic>
      <p:pic>
        <p:nvPicPr>
          <p:cNvPr id="6" name="Online Media 5" descr="Bell V-280 Tilt Rotor Aircraft Flies Demonstration">
            <a:hlinkClick r:id="" action="ppaction://media"/>
            <a:extLst>
              <a:ext uri="{FF2B5EF4-FFF2-40B4-BE49-F238E27FC236}">
                <a16:creationId xmlns:a16="http://schemas.microsoft.com/office/drawing/2014/main" id="{C1D32396-F515-E34A-855B-9D04E02F54B3}"/>
              </a:ext>
            </a:extLst>
          </p:cNvPr>
          <p:cNvPicPr>
            <a:picLocks noRot="1" noChangeAspect="1"/>
          </p:cNvPicPr>
          <p:nvPr>
            <a:videoFile r:link="rId3"/>
          </p:nvPr>
        </p:nvPicPr>
        <p:blipFill>
          <a:blip r:embed="rId10"/>
          <a:stretch>
            <a:fillRect/>
          </a:stretch>
        </p:blipFill>
        <p:spPr>
          <a:xfrm>
            <a:off x="5842000" y="3069965"/>
            <a:ext cx="2540000" cy="1435100"/>
          </a:xfrm>
          <a:prstGeom prst="rect">
            <a:avLst/>
          </a:prstGeom>
        </p:spPr>
      </p:pic>
      <p:pic>
        <p:nvPicPr>
          <p:cNvPr id="11" name="Picture 10">
            <a:extLst>
              <a:ext uri="{FF2B5EF4-FFF2-40B4-BE49-F238E27FC236}">
                <a16:creationId xmlns:a16="http://schemas.microsoft.com/office/drawing/2014/main" id="{A8DEC8F2-5F39-134B-A5F0-F02CD9506B68}"/>
              </a:ext>
            </a:extLst>
          </p:cNvPr>
          <p:cNvPicPr>
            <a:picLocks noChangeAspect="1"/>
          </p:cNvPicPr>
          <p:nvPr/>
        </p:nvPicPr>
        <p:blipFill>
          <a:blip r:embed="rId11"/>
          <a:stretch>
            <a:fillRect/>
          </a:stretch>
        </p:blipFill>
        <p:spPr>
          <a:xfrm>
            <a:off x="2945694" y="886928"/>
            <a:ext cx="2827101" cy="2036918"/>
          </a:xfrm>
          <a:prstGeom prst="rect">
            <a:avLst/>
          </a:prstGeom>
        </p:spPr>
      </p:pic>
    </p:spTree>
    <p:extLst>
      <p:ext uri="{BB962C8B-B14F-4D97-AF65-F5344CB8AC3E}">
        <p14:creationId xmlns:p14="http://schemas.microsoft.com/office/powerpoint/2010/main" val="39753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2"/>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video>
              <p:cMediaNode vol="80000">
                <p:cTn id="25"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a:t>eVTOLs</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17</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36" name="Picture 35">
            <a:extLst>
              <a:ext uri="{FF2B5EF4-FFF2-40B4-BE49-F238E27FC236}">
                <a16:creationId xmlns:a16="http://schemas.microsoft.com/office/drawing/2014/main" id="{40FD6AFE-A6D6-1744-A90A-8244956A3FA1}"/>
              </a:ext>
            </a:extLst>
          </p:cNvPr>
          <p:cNvPicPr>
            <a:picLocks noChangeAspect="1"/>
          </p:cNvPicPr>
          <p:nvPr/>
        </p:nvPicPr>
        <p:blipFill>
          <a:blip r:embed="rId3"/>
          <a:stretch>
            <a:fillRect/>
          </a:stretch>
        </p:blipFill>
        <p:spPr>
          <a:xfrm>
            <a:off x="690034" y="1490065"/>
            <a:ext cx="2519918" cy="1804657"/>
          </a:xfrm>
          <a:prstGeom prst="rect">
            <a:avLst/>
          </a:prstGeom>
        </p:spPr>
      </p:pic>
      <p:pic>
        <p:nvPicPr>
          <p:cNvPr id="7" name="Picture 6">
            <a:extLst>
              <a:ext uri="{FF2B5EF4-FFF2-40B4-BE49-F238E27FC236}">
                <a16:creationId xmlns:a16="http://schemas.microsoft.com/office/drawing/2014/main" id="{282B3AA4-166D-B041-9011-90F13D197108}"/>
              </a:ext>
            </a:extLst>
          </p:cNvPr>
          <p:cNvPicPr>
            <a:picLocks noChangeAspect="1"/>
          </p:cNvPicPr>
          <p:nvPr/>
        </p:nvPicPr>
        <p:blipFill>
          <a:blip r:embed="rId4"/>
          <a:stretch>
            <a:fillRect/>
          </a:stretch>
        </p:blipFill>
        <p:spPr>
          <a:xfrm>
            <a:off x="3657058" y="1490065"/>
            <a:ext cx="2519918" cy="1804657"/>
          </a:xfrm>
          <a:prstGeom prst="rect">
            <a:avLst/>
          </a:prstGeom>
        </p:spPr>
      </p:pic>
      <p:pic>
        <p:nvPicPr>
          <p:cNvPr id="9" name="Picture 8">
            <a:extLst>
              <a:ext uri="{FF2B5EF4-FFF2-40B4-BE49-F238E27FC236}">
                <a16:creationId xmlns:a16="http://schemas.microsoft.com/office/drawing/2014/main" id="{09E9A75C-28D7-0A4E-8D25-65FE3B99803A}"/>
              </a:ext>
            </a:extLst>
          </p:cNvPr>
          <p:cNvPicPr>
            <a:picLocks noChangeAspect="1"/>
          </p:cNvPicPr>
          <p:nvPr/>
        </p:nvPicPr>
        <p:blipFill>
          <a:blip r:embed="rId5"/>
          <a:stretch>
            <a:fillRect/>
          </a:stretch>
        </p:blipFill>
        <p:spPr>
          <a:xfrm>
            <a:off x="6624082" y="1490065"/>
            <a:ext cx="2519918" cy="1804657"/>
          </a:xfrm>
          <a:prstGeom prst="rect">
            <a:avLst/>
          </a:prstGeom>
        </p:spPr>
      </p:pic>
      <p:pic>
        <p:nvPicPr>
          <p:cNvPr id="11" name="Picture 10">
            <a:extLst>
              <a:ext uri="{FF2B5EF4-FFF2-40B4-BE49-F238E27FC236}">
                <a16:creationId xmlns:a16="http://schemas.microsoft.com/office/drawing/2014/main" id="{59C55826-3C57-6142-BE56-13159B3E393C}"/>
              </a:ext>
            </a:extLst>
          </p:cNvPr>
          <p:cNvPicPr>
            <a:picLocks noChangeAspect="1"/>
          </p:cNvPicPr>
          <p:nvPr/>
        </p:nvPicPr>
        <p:blipFill>
          <a:blip r:embed="rId6"/>
          <a:stretch>
            <a:fillRect/>
          </a:stretch>
        </p:blipFill>
        <p:spPr>
          <a:xfrm>
            <a:off x="3648090" y="3338843"/>
            <a:ext cx="2519918" cy="1804657"/>
          </a:xfrm>
          <a:prstGeom prst="rect">
            <a:avLst/>
          </a:prstGeom>
        </p:spPr>
      </p:pic>
      <p:sp>
        <p:nvSpPr>
          <p:cNvPr id="2" name="TextBox 1">
            <a:extLst>
              <a:ext uri="{FF2B5EF4-FFF2-40B4-BE49-F238E27FC236}">
                <a16:creationId xmlns:a16="http://schemas.microsoft.com/office/drawing/2014/main" id="{DE8CD00A-C3DD-D442-98DC-0C24E48B5980}"/>
              </a:ext>
            </a:extLst>
          </p:cNvPr>
          <p:cNvSpPr txBox="1"/>
          <p:nvPr/>
        </p:nvSpPr>
        <p:spPr>
          <a:xfrm>
            <a:off x="319090" y="986812"/>
            <a:ext cx="8635377" cy="257250"/>
          </a:xfrm>
          <a:prstGeom prst="rect">
            <a:avLst/>
          </a:prstGeom>
          <a:noFill/>
        </p:spPr>
        <p:txBody>
          <a:bodyPr wrap="none" lIns="0" tIns="0" rIns="0" bIns="0" rtlCol="0">
            <a:spAutoFit/>
          </a:bodyPr>
          <a:lstStyle/>
          <a:p>
            <a:pPr>
              <a:lnSpc>
                <a:spcPct val="114000"/>
              </a:lnSpc>
            </a:pPr>
            <a:r>
              <a:rPr lang="en-US" sz="1600" dirty="0">
                <a:latin typeface="+mn-lt"/>
              </a:rPr>
              <a:t>“architecture… based on principle and not </a:t>
            </a:r>
            <a:r>
              <a:rPr lang="en-US" sz="1600" dirty="0" err="1">
                <a:latin typeface="+mn-lt"/>
              </a:rPr>
              <a:t>precendent</a:t>
            </a:r>
            <a:r>
              <a:rPr lang="en-US" sz="1600" dirty="0">
                <a:latin typeface="+mn-lt"/>
              </a:rPr>
              <a:t>” – (structural architect) Santiago </a:t>
            </a:r>
            <a:r>
              <a:rPr lang="en-US" sz="1600" dirty="0" err="1">
                <a:latin typeface="+mn-lt"/>
              </a:rPr>
              <a:t>Calvatra</a:t>
            </a:r>
            <a:endParaRPr lang="en-US" sz="1600" dirty="0">
              <a:latin typeface="+mn-lt"/>
            </a:endParaRPr>
          </a:p>
        </p:txBody>
      </p:sp>
    </p:spTree>
    <p:extLst>
      <p:ext uri="{BB962C8B-B14F-4D97-AF65-F5344CB8AC3E}">
        <p14:creationId xmlns:p14="http://schemas.microsoft.com/office/powerpoint/2010/main" val="451651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CE58CB1E-F828-4F11-99E0-327109AF9DA4}" type="slidenum">
              <a:rPr lang="de-DE" smtClean="0"/>
              <a:pPr/>
              <a:t>18</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7" name="Online Media 6" descr="Joby Aviation: All-Electric Flight">
            <a:hlinkClick r:id="" action="ppaction://media"/>
            <a:extLst>
              <a:ext uri="{FF2B5EF4-FFF2-40B4-BE49-F238E27FC236}">
                <a16:creationId xmlns:a16="http://schemas.microsoft.com/office/drawing/2014/main" id="{9DA8CA08-E4FD-5549-BA9B-3DDA046F4F89}"/>
              </a:ext>
            </a:extLst>
          </p:cNvPr>
          <p:cNvPicPr>
            <a:picLocks noGrp="1" noRot="1" noChangeAspect="1"/>
          </p:cNvPicPr>
          <p:nvPr>
            <p:ph idx="1"/>
            <a:videoFile r:link="rId1"/>
          </p:nvPr>
        </p:nvPicPr>
        <p:blipFill>
          <a:blip r:embed="rId6"/>
          <a:stretch>
            <a:fillRect/>
          </a:stretch>
        </p:blipFill>
        <p:spPr>
          <a:xfrm>
            <a:off x="366380" y="2861121"/>
            <a:ext cx="2866059" cy="1619477"/>
          </a:xfrm>
          <a:prstGeom prst="rect">
            <a:avLst/>
          </a:prstGeom>
        </p:spPr>
      </p:pic>
      <p:pic>
        <p:nvPicPr>
          <p:cNvPr id="8" name="Online Media 7" descr="Flight tests with our 5th Generation Demonstrator">
            <a:hlinkClick r:id="" action="ppaction://media"/>
            <a:extLst>
              <a:ext uri="{FF2B5EF4-FFF2-40B4-BE49-F238E27FC236}">
                <a16:creationId xmlns:a16="http://schemas.microsoft.com/office/drawing/2014/main" id="{FA884877-65DF-754A-9224-6DD6BAAA2298}"/>
              </a:ext>
            </a:extLst>
          </p:cNvPr>
          <p:cNvPicPr>
            <a:picLocks noRot="1" noChangeAspect="1"/>
          </p:cNvPicPr>
          <p:nvPr>
            <a:videoFile r:link="rId2"/>
          </p:nvPr>
        </p:nvPicPr>
        <p:blipFill>
          <a:blip r:embed="rId7"/>
          <a:stretch>
            <a:fillRect/>
          </a:stretch>
        </p:blipFill>
        <p:spPr>
          <a:xfrm>
            <a:off x="3277163" y="2861121"/>
            <a:ext cx="2866331" cy="1619477"/>
          </a:xfrm>
          <a:prstGeom prst="rect">
            <a:avLst/>
          </a:prstGeom>
        </p:spPr>
      </p:pic>
      <p:pic>
        <p:nvPicPr>
          <p:cNvPr id="10" name="Online Media 9" descr="Cyclocopter Demonstration">
            <a:hlinkClick r:id="" action="ppaction://media"/>
            <a:extLst>
              <a:ext uri="{FF2B5EF4-FFF2-40B4-BE49-F238E27FC236}">
                <a16:creationId xmlns:a16="http://schemas.microsoft.com/office/drawing/2014/main" id="{447782FC-8BEE-7244-B6BB-A7D1FF78A798}"/>
              </a:ext>
            </a:extLst>
          </p:cNvPr>
          <p:cNvPicPr>
            <a:picLocks noRot="1" noChangeAspect="1"/>
          </p:cNvPicPr>
          <p:nvPr>
            <a:videoFile r:link="rId3"/>
          </p:nvPr>
        </p:nvPicPr>
        <p:blipFill>
          <a:blip r:embed="rId8"/>
          <a:stretch>
            <a:fillRect/>
          </a:stretch>
        </p:blipFill>
        <p:spPr>
          <a:xfrm>
            <a:off x="6188219" y="2861121"/>
            <a:ext cx="2866331" cy="1619477"/>
          </a:xfrm>
          <a:prstGeom prst="rect">
            <a:avLst/>
          </a:prstGeom>
        </p:spPr>
      </p:pic>
      <p:sp>
        <p:nvSpPr>
          <p:cNvPr id="13" name="Titel 2">
            <a:extLst>
              <a:ext uri="{FF2B5EF4-FFF2-40B4-BE49-F238E27FC236}">
                <a16:creationId xmlns:a16="http://schemas.microsoft.com/office/drawing/2014/main" id="{FF413269-17B6-F644-AA93-8F8B634A5EB8}"/>
              </a:ext>
            </a:extLst>
          </p:cNvPr>
          <p:cNvSpPr>
            <a:spLocks noGrp="1"/>
          </p:cNvSpPr>
          <p:nvPr>
            <p:ph type="title"/>
          </p:nvPr>
        </p:nvSpPr>
        <p:spPr>
          <a:xfrm>
            <a:off x="319090" y="360000"/>
            <a:ext cx="8508999" cy="380810"/>
          </a:xfrm>
        </p:spPr>
        <p:txBody>
          <a:bodyPr/>
          <a:lstStyle/>
          <a:p>
            <a:r>
              <a:rPr lang="de-DE" dirty="0" err="1"/>
              <a:t>Electric</a:t>
            </a:r>
            <a:r>
              <a:rPr lang="de-DE" dirty="0"/>
              <a:t>/Hybrid VTOLs</a:t>
            </a:r>
            <a:r>
              <a:rPr lang="de-DE" baseline="30000" dirty="0"/>
              <a:t>[1]</a:t>
            </a:r>
            <a:endParaRPr lang="de-DE" dirty="0"/>
          </a:p>
        </p:txBody>
      </p:sp>
      <p:sp>
        <p:nvSpPr>
          <p:cNvPr id="15" name="Content Placeholder 6">
            <a:extLst>
              <a:ext uri="{FF2B5EF4-FFF2-40B4-BE49-F238E27FC236}">
                <a16:creationId xmlns:a16="http://schemas.microsoft.com/office/drawing/2014/main" id="{EADCC21D-DB68-C64D-A5DB-1364F417119A}"/>
              </a:ext>
            </a:extLst>
          </p:cNvPr>
          <p:cNvSpPr txBox="1">
            <a:spLocks/>
          </p:cNvSpPr>
          <p:nvPr/>
        </p:nvSpPr>
        <p:spPr>
          <a:xfrm>
            <a:off x="319090" y="9000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t>Obviate need for mechanical power transmission</a:t>
            </a:r>
          </a:p>
          <a:p>
            <a:pPr marL="646113" lvl="2" indent="-285750">
              <a:buFont typeface="Arial" panose="020B0604020202020204" pitchFamily="34" charset="0"/>
              <a:buChar char="•"/>
            </a:pPr>
            <a:r>
              <a:rPr lang="en-US" i="1"/>
              <a:t>Electrical wiring is much lighter than shafts!!</a:t>
            </a:r>
          </a:p>
          <a:p>
            <a:pPr marL="285750" indent="-285750">
              <a:buFont typeface="Arial" panose="020B0604020202020204" pitchFamily="34" charset="0"/>
              <a:buChar char="•"/>
            </a:pPr>
            <a:r>
              <a:rPr lang="en-US"/>
              <a:t>Electric motors can operate at any RPM (unlike Turboshafts)</a:t>
            </a:r>
          </a:p>
        </p:txBody>
      </p:sp>
    </p:spTree>
    <p:extLst>
      <p:ext uri="{BB962C8B-B14F-4D97-AF65-F5344CB8AC3E}">
        <p14:creationId xmlns:p14="http://schemas.microsoft.com/office/powerpoint/2010/main" val="71065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fill="hold" display="0">
                  <p:stCondLst>
                    <p:cond delay="indefinite"/>
                  </p:st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video>
              <p:cMediaNode vol="80000">
                <p:cTn id="25" fill="hold" display="0">
                  <p:stCondLst>
                    <p:cond delay="indefinite"/>
                  </p:stCondLst>
                </p:cTn>
                <p:tgtEl>
                  <p:spTgt spid="10"/>
                </p:tgtEl>
              </p:cMediaNode>
            </p:vide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a:t>Autogyro</a:t>
            </a:r>
            <a:r>
              <a:rPr lang="en-US" dirty="0"/>
              <a:t> (unpowered rotors)</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19</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5" name="Picture 4">
            <a:extLst>
              <a:ext uri="{FF2B5EF4-FFF2-40B4-BE49-F238E27FC236}">
                <a16:creationId xmlns:a16="http://schemas.microsoft.com/office/drawing/2014/main" id="{3C013FD0-A1D2-FD4C-924A-C3EFECB28D64}"/>
              </a:ext>
            </a:extLst>
          </p:cNvPr>
          <p:cNvPicPr>
            <a:picLocks noChangeAspect="1"/>
          </p:cNvPicPr>
          <p:nvPr/>
        </p:nvPicPr>
        <p:blipFill>
          <a:blip r:embed="rId3"/>
          <a:stretch>
            <a:fillRect/>
          </a:stretch>
        </p:blipFill>
        <p:spPr>
          <a:xfrm>
            <a:off x="2612347" y="2571750"/>
            <a:ext cx="2679700" cy="1422400"/>
          </a:xfrm>
          <a:prstGeom prst="rect">
            <a:avLst/>
          </a:prstGeom>
        </p:spPr>
      </p:pic>
      <p:pic>
        <p:nvPicPr>
          <p:cNvPr id="6" name="Picture 5">
            <a:extLst>
              <a:ext uri="{FF2B5EF4-FFF2-40B4-BE49-F238E27FC236}">
                <a16:creationId xmlns:a16="http://schemas.microsoft.com/office/drawing/2014/main" id="{4F629731-8B17-EB45-9B66-FAA4AA16D35C}"/>
              </a:ext>
            </a:extLst>
          </p:cNvPr>
          <p:cNvPicPr>
            <a:picLocks noChangeAspect="1"/>
          </p:cNvPicPr>
          <p:nvPr/>
        </p:nvPicPr>
        <p:blipFill>
          <a:blip r:embed="rId4"/>
          <a:stretch>
            <a:fillRect/>
          </a:stretch>
        </p:blipFill>
        <p:spPr>
          <a:xfrm>
            <a:off x="6345490" y="2655504"/>
            <a:ext cx="2273300" cy="1320800"/>
          </a:xfrm>
          <a:prstGeom prst="rect">
            <a:avLst/>
          </a:prstGeom>
        </p:spPr>
      </p:pic>
      <p:sp>
        <p:nvSpPr>
          <p:cNvPr id="7" name="Content Placeholder 6">
            <a:extLst>
              <a:ext uri="{FF2B5EF4-FFF2-40B4-BE49-F238E27FC236}">
                <a16:creationId xmlns:a16="http://schemas.microsoft.com/office/drawing/2014/main" id="{46EB3F72-7D49-4B42-8C89-0910E986B012}"/>
              </a:ext>
            </a:extLst>
          </p:cNvPr>
          <p:cNvSpPr>
            <a:spLocks noGrp="1"/>
          </p:cNvSpPr>
          <p:nvPr>
            <p:ph idx="1"/>
          </p:nvPr>
        </p:nvSpPr>
        <p:spPr>
          <a:xfrm>
            <a:off x="319090" y="900000"/>
            <a:ext cx="8508999" cy="3095625"/>
          </a:xfrm>
        </p:spPr>
        <p:txBody>
          <a:bodyPr/>
          <a:lstStyle/>
          <a:p>
            <a:pPr marL="285750" indent="-285750">
              <a:buFont typeface="Arial" panose="020B0604020202020204" pitchFamily="34" charset="0"/>
              <a:buChar char="•"/>
            </a:pPr>
            <a:r>
              <a:rPr lang="en-US" dirty="0"/>
              <a:t>Some control provided by rotors</a:t>
            </a:r>
          </a:p>
          <a:p>
            <a:pPr marL="646113" lvl="2" indent="-285750">
              <a:buFont typeface="Arial" panose="020B0604020202020204" pitchFamily="34" charset="0"/>
              <a:buChar char="•"/>
            </a:pPr>
            <a:r>
              <a:rPr lang="en-US" dirty="0"/>
              <a:t>longitudinal and lateral control via cyclic pitch</a:t>
            </a:r>
          </a:p>
          <a:p>
            <a:pPr marL="646113" lvl="2" indent="-285750">
              <a:buFont typeface="Arial" panose="020B0604020202020204" pitchFamily="34" charset="0"/>
              <a:buChar char="•"/>
            </a:pPr>
            <a:r>
              <a:rPr lang="en-US" dirty="0"/>
              <a:t>yaw control possible via rudders only (so not very responsive, sideslip landing-related accidents!)</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229355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Purpose of the course</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2</a:t>
            </a:fld>
            <a:endParaRPr lang="de-DE" dirty="0"/>
          </a:p>
        </p:txBody>
      </p:sp>
      <p:sp>
        <p:nvSpPr>
          <p:cNvPr id="13" name="Content Placeholder 12">
            <a:extLst>
              <a:ext uri="{FF2B5EF4-FFF2-40B4-BE49-F238E27FC236}">
                <a16:creationId xmlns:a16="http://schemas.microsoft.com/office/drawing/2014/main" id="{6032796F-AE87-0E4F-BB9D-B2BA347A9D1E}"/>
              </a:ext>
            </a:extLst>
          </p:cNvPr>
          <p:cNvSpPr>
            <a:spLocks noGrp="1"/>
          </p:cNvSpPr>
          <p:nvPr>
            <p:ph idx="1"/>
          </p:nvPr>
        </p:nvSpPr>
        <p:spPr/>
        <p:txBody>
          <a:bodyPr/>
          <a:lstStyle/>
          <a:p>
            <a:pPr marL="285750" indent="-285750">
              <a:buFont typeface="Arial" panose="020B0604020202020204" pitchFamily="34" charset="0"/>
              <a:buChar char="•"/>
            </a:pPr>
            <a:r>
              <a:rPr lang="en-US" sz="1600" dirty="0"/>
              <a:t>Introduce basic physics of rotors</a:t>
            </a:r>
          </a:p>
          <a:p>
            <a:endParaRPr lang="en-US" sz="1600" dirty="0"/>
          </a:p>
          <a:p>
            <a:pPr marL="285750" indent="-285750">
              <a:buFont typeface="Arial" panose="020B0604020202020204" pitchFamily="34" charset="0"/>
              <a:buChar char="•"/>
            </a:pPr>
            <a:r>
              <a:rPr lang="en-US" sz="1600" dirty="0"/>
              <a:t>‘Stories’ concerning design and development</a:t>
            </a:r>
          </a:p>
          <a:p>
            <a:endParaRPr lang="en-US" sz="1600" dirty="0"/>
          </a:p>
          <a:p>
            <a:pPr marL="285750" indent="-285750">
              <a:buFont typeface="Arial" panose="020B0604020202020204" pitchFamily="34" charset="0"/>
              <a:buChar char="•"/>
            </a:pPr>
            <a:r>
              <a:rPr lang="en-US" sz="1600" dirty="0"/>
              <a:t>Rotorcraft community uses a LOT of jargon! </a:t>
            </a:r>
          </a:p>
          <a:p>
            <a:pPr marL="646113" lvl="2" indent="-285750">
              <a:buFont typeface="Arial" panose="020B0604020202020204" pitchFamily="34" charset="0"/>
              <a:buChar char="•"/>
            </a:pPr>
            <a:r>
              <a:rPr lang="en-US" sz="1600" dirty="0"/>
              <a:t>get a quantitative ‘feel’ of the (non-</a:t>
            </a:r>
            <a:r>
              <a:rPr lang="en-US" sz="1600" dirty="0" err="1"/>
              <a:t>dimensionalised</a:t>
            </a:r>
            <a:r>
              <a:rPr lang="en-US" sz="1600" dirty="0"/>
              <a:t>) parameters </a:t>
            </a:r>
          </a:p>
          <a:p>
            <a:pPr lvl="2" indent="0">
              <a:buNone/>
            </a:pPr>
            <a:r>
              <a:rPr lang="en-US" sz="1600" dirty="0"/>
              <a:t>     (very important for the exams!!)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59579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The structure</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20</a:t>
            </a:fld>
            <a:endParaRPr lang="de-DE" dirty="0"/>
          </a:p>
        </p:txBody>
      </p:sp>
      <p:pic>
        <p:nvPicPr>
          <p:cNvPr id="15" name="Picture 14">
            <a:extLst>
              <a:ext uri="{FF2B5EF4-FFF2-40B4-BE49-F238E27FC236}">
                <a16:creationId xmlns:a16="http://schemas.microsoft.com/office/drawing/2014/main" id="{AE7869DF-3383-2243-A3CB-D05024431A12}"/>
              </a:ext>
            </a:extLst>
          </p:cNvPr>
          <p:cNvPicPr>
            <a:picLocks noChangeAspect="1"/>
          </p:cNvPicPr>
          <p:nvPr/>
        </p:nvPicPr>
        <p:blipFill>
          <a:blip r:embed="rId3"/>
          <a:stretch>
            <a:fillRect/>
          </a:stretch>
        </p:blipFill>
        <p:spPr>
          <a:xfrm>
            <a:off x="5651541" y="469592"/>
            <a:ext cx="3492459" cy="4656612"/>
          </a:xfrm>
          <a:prstGeom prst="rect">
            <a:avLst/>
          </a:prstGeom>
        </p:spPr>
      </p:pic>
      <p:pic>
        <p:nvPicPr>
          <p:cNvPr id="1026" name="Picture 2">
            <a:extLst>
              <a:ext uri="{FF2B5EF4-FFF2-40B4-BE49-F238E27FC236}">
                <a16:creationId xmlns:a16="http://schemas.microsoft.com/office/drawing/2014/main" id="{5FB620BD-DA5F-D14E-B64C-8B6CCF2EDF2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3881" y="911988"/>
            <a:ext cx="2357028" cy="1771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9FFD616-589C-5A4D-A845-451318B570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1298" y="2689448"/>
            <a:ext cx="2792070" cy="209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300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Aero</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21</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5" name="Online Media 4" descr="Wing Tip Vortices 4x High Speed Video">
            <a:hlinkClick r:id="" action="ppaction://media"/>
            <a:extLst>
              <a:ext uri="{FF2B5EF4-FFF2-40B4-BE49-F238E27FC236}">
                <a16:creationId xmlns:a16="http://schemas.microsoft.com/office/drawing/2014/main" id="{45375D45-A0B5-3B4B-A3EA-D45185F12F0C}"/>
              </a:ext>
            </a:extLst>
          </p:cNvPr>
          <p:cNvPicPr>
            <a:picLocks noGrp="1" noRot="1" noChangeAspect="1"/>
          </p:cNvPicPr>
          <p:nvPr>
            <p:ph idx="1"/>
            <a:videoFile r:link="rId1"/>
          </p:nvPr>
        </p:nvPicPr>
        <p:blipFill>
          <a:blip r:embed="rId5"/>
          <a:stretch>
            <a:fillRect/>
          </a:stretch>
        </p:blipFill>
        <p:spPr>
          <a:xfrm>
            <a:off x="3026125" y="2114696"/>
            <a:ext cx="2265363" cy="1699221"/>
          </a:xfrm>
          <a:prstGeom prst="rect">
            <a:avLst/>
          </a:prstGeom>
        </p:spPr>
      </p:pic>
      <p:pic>
        <p:nvPicPr>
          <p:cNvPr id="6" name="Online Media 5" descr="Sikorsky Raider Helicopter Hits 200 Knots">
            <a:hlinkClick r:id="" action="ppaction://media"/>
            <a:extLst>
              <a:ext uri="{FF2B5EF4-FFF2-40B4-BE49-F238E27FC236}">
                <a16:creationId xmlns:a16="http://schemas.microsoft.com/office/drawing/2014/main" id="{4C412C5A-158F-8145-A9FC-AA12BB985AB0}"/>
              </a:ext>
            </a:extLst>
          </p:cNvPr>
          <p:cNvPicPr>
            <a:picLocks noRot="1" noChangeAspect="1"/>
          </p:cNvPicPr>
          <p:nvPr>
            <a:videoFile r:link="rId2"/>
          </p:nvPr>
        </p:nvPicPr>
        <p:blipFill>
          <a:blip r:embed="rId6"/>
          <a:stretch>
            <a:fillRect/>
          </a:stretch>
        </p:blipFill>
        <p:spPr>
          <a:xfrm>
            <a:off x="311162" y="2316435"/>
            <a:ext cx="2540000" cy="1435100"/>
          </a:xfrm>
          <a:prstGeom prst="rect">
            <a:avLst/>
          </a:prstGeom>
        </p:spPr>
      </p:pic>
      <p:sp>
        <p:nvSpPr>
          <p:cNvPr id="2" name="TextBox 1">
            <a:extLst>
              <a:ext uri="{FF2B5EF4-FFF2-40B4-BE49-F238E27FC236}">
                <a16:creationId xmlns:a16="http://schemas.microsoft.com/office/drawing/2014/main" id="{326C872A-4296-384F-8646-F7406B941F63}"/>
              </a:ext>
            </a:extLst>
          </p:cNvPr>
          <p:cNvSpPr txBox="1"/>
          <p:nvPr/>
        </p:nvSpPr>
        <p:spPr>
          <a:xfrm>
            <a:off x="437322" y="878051"/>
            <a:ext cx="7965322" cy="1099404"/>
          </a:xfrm>
          <a:prstGeom prst="rect">
            <a:avLst/>
          </a:prstGeom>
          <a:noFill/>
        </p:spPr>
        <p:txBody>
          <a:bodyPr wrap="none" lIns="0" tIns="0" rIns="0" bIns="0" rtlCol="0">
            <a:spAutoFit/>
          </a:bodyPr>
          <a:lstStyle/>
          <a:p>
            <a:pPr>
              <a:lnSpc>
                <a:spcPct val="114000"/>
              </a:lnSpc>
            </a:pPr>
            <a:r>
              <a:rPr lang="en-US" sz="1600" dirty="0">
                <a:latin typeface="+mn-lt"/>
              </a:rPr>
              <a:t>“No one can realize how substantial the air is, until he feels its supporting power</a:t>
            </a:r>
          </a:p>
          <a:p>
            <a:pPr>
              <a:lnSpc>
                <a:spcPct val="114000"/>
              </a:lnSpc>
            </a:pPr>
            <a:r>
              <a:rPr lang="en-US" sz="1600" dirty="0">
                <a:latin typeface="+mn-lt"/>
              </a:rPr>
              <a:t>beneath him. It inspires confidence at once”</a:t>
            </a:r>
          </a:p>
          <a:p>
            <a:pPr>
              <a:lnSpc>
                <a:spcPct val="114000"/>
              </a:lnSpc>
            </a:pPr>
            <a:r>
              <a:rPr lang="en-US" sz="1600" dirty="0">
                <a:latin typeface="+mn-lt"/>
              </a:rPr>
              <a:t>	- </a:t>
            </a:r>
            <a:r>
              <a:rPr lang="en-US" sz="1600" b="1" dirty="0">
                <a:latin typeface="+mn-lt"/>
              </a:rPr>
              <a:t>Otto Lilienthal </a:t>
            </a:r>
            <a:r>
              <a:rPr lang="en-US" sz="1600" dirty="0">
                <a:latin typeface="+mn-lt"/>
              </a:rPr>
              <a:t>(1848-1896) was a German aviation pioneer and completed </a:t>
            </a:r>
          </a:p>
          <a:p>
            <a:pPr>
              <a:lnSpc>
                <a:spcPct val="114000"/>
              </a:lnSpc>
            </a:pPr>
            <a:r>
              <a:rPr lang="en-US" sz="1600" dirty="0">
                <a:latin typeface="+mn-lt"/>
              </a:rPr>
              <a:t>                   numerous successful glider flights</a:t>
            </a:r>
          </a:p>
        </p:txBody>
      </p:sp>
    </p:spTree>
    <p:extLst>
      <p:ext uri="{BB962C8B-B14F-4D97-AF65-F5344CB8AC3E}">
        <p14:creationId xmlns:p14="http://schemas.microsoft.com/office/powerpoint/2010/main" val="13978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Aerodynamics</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22</a:t>
            </a:fld>
            <a:endParaRPr lang="de-DE" dirty="0"/>
          </a:p>
        </p:txBody>
      </p:sp>
      <p:pic>
        <p:nvPicPr>
          <p:cNvPr id="16" name="Online Media 4" descr="Freewake_top.mp4">
            <a:hlinkClick r:id="" action="ppaction://media"/>
            <a:extLst>
              <a:ext uri="{FF2B5EF4-FFF2-40B4-BE49-F238E27FC236}">
                <a16:creationId xmlns:a16="http://schemas.microsoft.com/office/drawing/2014/main" id="{9074DE5B-FC5F-194F-9244-3E740A27BF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3039" t="1911" r="3095" b="27320"/>
          <a:stretch/>
        </p:blipFill>
        <p:spPr>
          <a:xfrm rot="21095561">
            <a:off x="5835020" y="2218979"/>
            <a:ext cx="3076198" cy="2308022"/>
          </a:xfrm>
          <a:prstGeom prst="rect">
            <a:avLst/>
          </a:prstGeom>
        </p:spPr>
      </p:pic>
      <p:pic>
        <p:nvPicPr>
          <p:cNvPr id="17" name="Online Media 1" descr="Freewake.mp4">
            <a:hlinkClick r:id="" action="ppaction://media"/>
            <a:extLst>
              <a:ext uri="{FF2B5EF4-FFF2-40B4-BE49-F238E27FC236}">
                <a16:creationId xmlns:a16="http://schemas.microsoft.com/office/drawing/2014/main" id="{B4A6735E-AB04-9246-A23D-4EC39ACBF5D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1412" t="10195" r="1199" b="34119"/>
          <a:stretch/>
        </p:blipFill>
        <p:spPr>
          <a:xfrm rot="21281464">
            <a:off x="2027577" y="2329588"/>
            <a:ext cx="3683187" cy="2086804"/>
          </a:xfrm>
          <a:prstGeom prst="rect">
            <a:avLst/>
          </a:prstGeom>
        </p:spPr>
      </p:pic>
      <p:pic>
        <p:nvPicPr>
          <p:cNvPr id="2050" name="Picture 2" descr="For Vahana, a study in coping with complexity - Aerospace America">
            <a:extLst>
              <a:ext uri="{FF2B5EF4-FFF2-40B4-BE49-F238E27FC236}">
                <a16:creationId xmlns:a16="http://schemas.microsoft.com/office/drawing/2014/main" id="{8B48CDE0-4299-9F47-9B91-24A481CC4B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2705" y="1050440"/>
            <a:ext cx="3308929" cy="1853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deling Tool Advances Rotorcraft Design | NASA Spinoff">
            <a:extLst>
              <a:ext uri="{FF2B5EF4-FFF2-40B4-BE49-F238E27FC236}">
                <a16:creationId xmlns:a16="http://schemas.microsoft.com/office/drawing/2014/main" id="{93D592DB-BA2F-6D4A-92EE-2E88074481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9405" y="977096"/>
            <a:ext cx="3228636" cy="194329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2">
            <a:extLst>
              <a:ext uri="{FF2B5EF4-FFF2-40B4-BE49-F238E27FC236}">
                <a16:creationId xmlns:a16="http://schemas.microsoft.com/office/drawing/2014/main" id="{D93296F5-5197-4340-966F-C4DE583F012D}"/>
              </a:ext>
            </a:extLst>
          </p:cNvPr>
          <p:cNvSpPr>
            <a:spLocks noGrp="1"/>
          </p:cNvSpPr>
          <p:nvPr>
            <p:ph idx="1"/>
          </p:nvPr>
        </p:nvSpPr>
        <p:spPr>
          <a:xfrm>
            <a:off x="319090" y="900000"/>
            <a:ext cx="8508999" cy="3095625"/>
          </a:xfrm>
        </p:spPr>
        <p:txBody>
          <a:bodyPr/>
          <a:lstStyle/>
          <a:p>
            <a:pPr marL="285750" indent="-285750">
              <a:buFont typeface="Arial" panose="020B0604020202020204" pitchFamily="34" charset="0"/>
              <a:buChar char="•"/>
            </a:pPr>
            <a:r>
              <a:rPr lang="en-US" sz="1800" dirty="0"/>
              <a:t>Effect of rotors operating on</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A79A296-3760-B540-98B6-F723DD86F2AA}"/>
              </a:ext>
            </a:extLst>
          </p:cNvPr>
          <p:cNvPicPr>
            <a:picLocks noChangeAspect="1"/>
          </p:cNvPicPr>
          <p:nvPr/>
        </p:nvPicPr>
        <p:blipFill>
          <a:blip r:embed="rId11"/>
          <a:stretch>
            <a:fillRect/>
          </a:stretch>
        </p:blipFill>
        <p:spPr>
          <a:xfrm>
            <a:off x="1938935" y="3909246"/>
            <a:ext cx="9144000" cy="2021203"/>
          </a:xfrm>
          <a:prstGeom prst="rect">
            <a:avLst/>
          </a:prstGeom>
        </p:spPr>
      </p:pic>
      <p:pic>
        <p:nvPicPr>
          <p:cNvPr id="7" name="Picture 6">
            <a:extLst>
              <a:ext uri="{FF2B5EF4-FFF2-40B4-BE49-F238E27FC236}">
                <a16:creationId xmlns:a16="http://schemas.microsoft.com/office/drawing/2014/main" id="{57296CA9-B369-BB48-94C9-E4AAC7853B55}"/>
              </a:ext>
            </a:extLst>
          </p:cNvPr>
          <p:cNvPicPr>
            <a:picLocks noChangeAspect="1"/>
          </p:cNvPicPr>
          <p:nvPr/>
        </p:nvPicPr>
        <p:blipFill>
          <a:blip r:embed="rId12"/>
          <a:stretch>
            <a:fillRect/>
          </a:stretch>
        </p:blipFill>
        <p:spPr>
          <a:xfrm>
            <a:off x="1227405" y="3591056"/>
            <a:ext cx="9144000" cy="1177939"/>
          </a:xfrm>
          <a:prstGeom prst="rect">
            <a:avLst/>
          </a:prstGeom>
        </p:spPr>
      </p:pic>
      <p:pic>
        <p:nvPicPr>
          <p:cNvPr id="10" name="Picture 9">
            <a:extLst>
              <a:ext uri="{FF2B5EF4-FFF2-40B4-BE49-F238E27FC236}">
                <a16:creationId xmlns:a16="http://schemas.microsoft.com/office/drawing/2014/main" id="{011A9309-FFB7-9045-A50E-8EC09E938040}"/>
              </a:ext>
            </a:extLst>
          </p:cNvPr>
          <p:cNvPicPr>
            <a:picLocks noChangeAspect="1"/>
          </p:cNvPicPr>
          <p:nvPr/>
        </p:nvPicPr>
        <p:blipFill>
          <a:blip r:embed="rId13"/>
          <a:stretch>
            <a:fillRect/>
          </a:stretch>
        </p:blipFill>
        <p:spPr>
          <a:xfrm>
            <a:off x="1232319" y="3883958"/>
            <a:ext cx="7061200" cy="1333500"/>
          </a:xfrm>
          <a:prstGeom prst="rect">
            <a:avLst/>
          </a:prstGeom>
        </p:spPr>
      </p:pic>
      <p:pic>
        <p:nvPicPr>
          <p:cNvPr id="12" name="Picture 11">
            <a:extLst>
              <a:ext uri="{FF2B5EF4-FFF2-40B4-BE49-F238E27FC236}">
                <a16:creationId xmlns:a16="http://schemas.microsoft.com/office/drawing/2014/main" id="{FE597896-7A3F-DA4C-BC0F-A11D7F4176E1}"/>
              </a:ext>
            </a:extLst>
          </p:cNvPr>
          <p:cNvPicPr>
            <a:picLocks noChangeAspect="1"/>
          </p:cNvPicPr>
          <p:nvPr/>
        </p:nvPicPr>
        <p:blipFill>
          <a:blip r:embed="rId14"/>
          <a:stretch>
            <a:fillRect/>
          </a:stretch>
        </p:blipFill>
        <p:spPr>
          <a:xfrm>
            <a:off x="315911" y="1645935"/>
            <a:ext cx="9144000" cy="2230515"/>
          </a:xfrm>
          <a:prstGeom prst="rect">
            <a:avLst/>
          </a:prstGeom>
        </p:spPr>
      </p:pic>
      <p:pic>
        <p:nvPicPr>
          <p:cNvPr id="14" name="Picture 13">
            <a:extLst>
              <a:ext uri="{FF2B5EF4-FFF2-40B4-BE49-F238E27FC236}">
                <a16:creationId xmlns:a16="http://schemas.microsoft.com/office/drawing/2014/main" id="{F004E76A-2F3B-F247-95F8-96A83B591D04}"/>
              </a:ext>
            </a:extLst>
          </p:cNvPr>
          <p:cNvPicPr>
            <a:picLocks noChangeAspect="1"/>
          </p:cNvPicPr>
          <p:nvPr/>
        </p:nvPicPr>
        <p:blipFill>
          <a:blip r:embed="rId15"/>
          <a:stretch>
            <a:fillRect/>
          </a:stretch>
        </p:blipFill>
        <p:spPr>
          <a:xfrm>
            <a:off x="1301878" y="3546192"/>
            <a:ext cx="9144000" cy="3129379"/>
          </a:xfrm>
          <a:prstGeom prst="rect">
            <a:avLst/>
          </a:prstGeom>
        </p:spPr>
      </p:pic>
    </p:spTree>
    <p:extLst>
      <p:ext uri="{BB962C8B-B14F-4D97-AF65-F5344CB8AC3E}">
        <p14:creationId xmlns:p14="http://schemas.microsoft.com/office/powerpoint/2010/main" val="121858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0" fill="hold"/>
                                        <p:tgtEl>
                                          <p:spTgt spid="16"/>
                                        </p:tgtEl>
                                      </p:cBhvr>
                                    </p:cmd>
                                  </p:childTnLst>
                                </p:cTn>
                              </p:par>
                              <p:par>
                                <p:cTn id="7" presetID="1" presetClass="mediacall" presetSubtype="0" fill="hold" nodeType="withEffect">
                                  <p:stCondLst>
                                    <p:cond delay="0"/>
                                  </p:stCondLst>
                                  <p:childTnLst>
                                    <p:cmd type="call" cmd="playFrom(0.0)">
                                      <p:cBhvr>
                                        <p:cTn id="8" dur="24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7"/>
                                        </p:tgtEl>
                                      </p:cBhvr>
                                    </p:cmd>
                                  </p:childTnLst>
                                </p:cTn>
                              </p:par>
                            </p:childTnLst>
                          </p:cTn>
                        </p:par>
                      </p:childTnLst>
                    </p:cTn>
                  </p:par>
                </p:childTnLst>
              </p:cTn>
              <p:nextCondLst>
                <p:cond evt="onClick" delay="0">
                  <p:tgtEl>
                    <p:spTgt spid="17"/>
                  </p:tgtEl>
                </p:cond>
              </p:nextCondLst>
            </p:seq>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6"/>
                                        </p:tgtEl>
                                      </p:cBhvr>
                                    </p:cmd>
                                  </p:childTnLst>
                                </p:cTn>
                              </p:par>
                            </p:childTnLst>
                          </p:cTn>
                        </p:par>
                      </p:childTnLst>
                    </p:cTn>
                  </p:par>
                </p:childTnLst>
              </p:cTn>
              <p:nextCondLst>
                <p:cond evt="onClick" delay="0">
                  <p:tgtEl>
                    <p:spTgt spid="16"/>
                  </p:tgtEl>
                </p:cond>
              </p:nextCondLst>
            </p:seq>
            <p:video>
              <p:cMediaNode vol="80000">
                <p:cTn id="19" repeatCount="indefinite" fill="hold" display="0">
                  <p:stCondLst>
                    <p:cond delay="indefinite"/>
                  </p:stCondLst>
                </p:cTn>
                <p:tgtEl>
                  <p:spTgt spid="17"/>
                </p:tgtEl>
              </p:cMediaNode>
            </p:video>
            <p:video>
              <p:cMediaNode vol="80000">
                <p:cTn id="20" repeatCount="indefinite" fill="hold" display="0">
                  <p:stCondLst>
                    <p:cond delay="indefinite"/>
                  </p:stCondLst>
                </p:cTn>
                <p:tgtEl>
                  <p:spTgt spid="1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FDB59-3DD7-5341-A706-F3C4101F0CFE}"/>
              </a:ext>
            </a:extLst>
          </p:cNvPr>
          <p:cNvSpPr>
            <a:spLocks noGrp="1"/>
          </p:cNvSpPr>
          <p:nvPr>
            <p:ph type="title"/>
          </p:nvPr>
        </p:nvSpPr>
        <p:spPr/>
        <p:txBody>
          <a:bodyPr/>
          <a:lstStyle/>
          <a:p>
            <a:r>
              <a:rPr lang="en-US" dirty="0"/>
              <a:t>The not so Almighty NS equations!!</a:t>
            </a:r>
          </a:p>
        </p:txBody>
      </p:sp>
      <p:sp>
        <p:nvSpPr>
          <p:cNvPr id="4" name="Slide Number Placeholder 3">
            <a:extLst>
              <a:ext uri="{FF2B5EF4-FFF2-40B4-BE49-F238E27FC236}">
                <a16:creationId xmlns:a16="http://schemas.microsoft.com/office/drawing/2014/main" id="{AD7E0D54-A35B-854F-8364-5B3B939AFD23}"/>
              </a:ext>
            </a:extLst>
          </p:cNvPr>
          <p:cNvSpPr>
            <a:spLocks noGrp="1"/>
          </p:cNvSpPr>
          <p:nvPr>
            <p:ph type="sldNum" sz="quarter" idx="11"/>
          </p:nvPr>
        </p:nvSpPr>
        <p:spPr/>
        <p:txBody>
          <a:bodyPr/>
          <a:lstStyle/>
          <a:p>
            <a:fld id="{CE58CB1E-F828-4F11-99E0-327109AF9DA4}" type="slidenum">
              <a:rPr lang="de-DE" smtClean="0"/>
              <a:pPr/>
              <a:t>23</a:t>
            </a:fld>
            <a:endParaRPr lang="de-DE" dirty="0"/>
          </a:p>
        </p:txBody>
      </p:sp>
      <p:sp>
        <p:nvSpPr>
          <p:cNvPr id="13" name="Content Placeholder 1">
            <a:extLst>
              <a:ext uri="{FF2B5EF4-FFF2-40B4-BE49-F238E27FC236}">
                <a16:creationId xmlns:a16="http://schemas.microsoft.com/office/drawing/2014/main" id="{AC7570D0-1850-DB4F-B57B-626830B07946}"/>
              </a:ext>
            </a:extLst>
          </p:cNvPr>
          <p:cNvSpPr txBox="1">
            <a:spLocks/>
          </p:cNvSpPr>
          <p:nvPr/>
        </p:nvSpPr>
        <p:spPr>
          <a:xfrm>
            <a:off x="319091" y="900000"/>
            <a:ext cx="8315754"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Fail when </a:t>
            </a:r>
          </a:p>
          <a:p>
            <a:pPr marL="285750" indent="-285750">
              <a:buFont typeface="Arial" panose="020B0604020202020204" pitchFamily="34" charset="0"/>
              <a:buChar char="•"/>
            </a:pPr>
            <a:r>
              <a:rPr lang="en-US" dirty="0"/>
              <a:t>very low densities (high altitude)</a:t>
            </a:r>
          </a:p>
          <a:p>
            <a:pPr marL="285750" indent="-285750">
              <a:buFont typeface="Arial" panose="020B0604020202020204" pitchFamily="34" charset="0"/>
              <a:buChar char="•"/>
            </a:pPr>
            <a:r>
              <a:rPr lang="en-US" dirty="0"/>
              <a:t>shocks, where a lot happens in a small length scale and continuum assumption may not be valid</a:t>
            </a:r>
          </a:p>
          <a:p>
            <a:pPr marL="461963"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dlkf</a:t>
            </a:r>
            <a:r>
              <a:rPr lang="en-US" dirty="0"/>
              <a:t> </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1872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1E88C2-CD48-E149-BFFB-403515A42C75}"/>
              </a:ext>
            </a:extLst>
          </p:cNvPr>
          <p:cNvPicPr>
            <a:picLocks noGrp="1" noChangeAspect="1"/>
          </p:cNvPicPr>
          <p:nvPr>
            <p:ph idx="1"/>
          </p:nvPr>
        </p:nvPicPr>
        <p:blipFill>
          <a:blip r:embed="rId2"/>
          <a:stretch>
            <a:fillRect/>
          </a:stretch>
        </p:blipFill>
        <p:spPr>
          <a:xfrm>
            <a:off x="5227121" y="941677"/>
            <a:ext cx="3095625" cy="3095625"/>
          </a:xfrm>
        </p:spPr>
      </p:pic>
      <p:sp>
        <p:nvSpPr>
          <p:cNvPr id="3" name="Title 2">
            <a:extLst>
              <a:ext uri="{FF2B5EF4-FFF2-40B4-BE49-F238E27FC236}">
                <a16:creationId xmlns:a16="http://schemas.microsoft.com/office/drawing/2014/main" id="{2FFFDB59-3DD7-5341-A706-F3C4101F0CFE}"/>
              </a:ext>
            </a:extLst>
          </p:cNvPr>
          <p:cNvSpPr>
            <a:spLocks noGrp="1"/>
          </p:cNvSpPr>
          <p:nvPr>
            <p:ph type="title"/>
          </p:nvPr>
        </p:nvSpPr>
        <p:spPr/>
        <p:txBody>
          <a:bodyPr/>
          <a:lstStyle/>
          <a:p>
            <a:r>
              <a:rPr lang="en-US" dirty="0"/>
              <a:t>The Almighty NS equations!!</a:t>
            </a:r>
          </a:p>
        </p:txBody>
      </p:sp>
      <p:sp>
        <p:nvSpPr>
          <p:cNvPr id="4" name="Slide Number Placeholder 3">
            <a:extLst>
              <a:ext uri="{FF2B5EF4-FFF2-40B4-BE49-F238E27FC236}">
                <a16:creationId xmlns:a16="http://schemas.microsoft.com/office/drawing/2014/main" id="{AD7E0D54-A35B-854F-8364-5B3B939AFD23}"/>
              </a:ext>
            </a:extLst>
          </p:cNvPr>
          <p:cNvSpPr>
            <a:spLocks noGrp="1"/>
          </p:cNvSpPr>
          <p:nvPr>
            <p:ph type="sldNum" sz="quarter" idx="11"/>
          </p:nvPr>
        </p:nvSpPr>
        <p:spPr/>
        <p:txBody>
          <a:bodyPr/>
          <a:lstStyle/>
          <a:p>
            <a:fld id="{CE58CB1E-F828-4F11-99E0-327109AF9DA4}" type="slidenum">
              <a:rPr lang="de-DE" smtClean="0"/>
              <a:pPr/>
              <a:t>24</a:t>
            </a:fld>
            <a:endParaRPr lang="de-DE" dirty="0"/>
          </a:p>
        </p:txBody>
      </p:sp>
      <p:sp>
        <p:nvSpPr>
          <p:cNvPr id="13" name="Content Placeholder 1">
            <a:extLst>
              <a:ext uri="{FF2B5EF4-FFF2-40B4-BE49-F238E27FC236}">
                <a16:creationId xmlns:a16="http://schemas.microsoft.com/office/drawing/2014/main" id="{AC7570D0-1850-DB4F-B57B-626830B07946}"/>
              </a:ext>
            </a:extLst>
          </p:cNvPr>
          <p:cNvSpPr txBox="1">
            <a:spLocks/>
          </p:cNvSpPr>
          <p:nvPr/>
        </p:nvSpPr>
        <p:spPr>
          <a:xfrm>
            <a:off x="319090" y="9000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within the realm of their application, they are as good as a theory can be</a:t>
            </a:r>
          </a:p>
          <a:p>
            <a:pPr marL="646113" lvl="2" indent="-285750">
              <a:buFont typeface="Arial" panose="020B0604020202020204" pitchFamily="34" charset="0"/>
              <a:buChar char="•"/>
            </a:pPr>
            <a:r>
              <a:rPr lang="en-US" dirty="0"/>
              <a:t>“a highly accurate physical </a:t>
            </a:r>
            <a:r>
              <a:rPr lang="en-US" u="sng" dirty="0"/>
              <a:t>theory</a:t>
            </a:r>
            <a:r>
              <a:rPr lang="en-US" dirty="0"/>
              <a:t> that can predict </a:t>
            </a:r>
            <a:r>
              <a:rPr lang="en-US" u="sng" dirty="0"/>
              <a:t>practically all </a:t>
            </a:r>
            <a:r>
              <a:rPr lang="en-US" dirty="0"/>
              <a:t>phenomena of interest in aerodynamics”</a:t>
            </a:r>
          </a:p>
          <a:p>
            <a:pPr marL="285750" indent="-285750">
              <a:buFont typeface="Arial" panose="020B0604020202020204" pitchFamily="34" charset="0"/>
              <a:buChar char="•"/>
            </a:pPr>
            <a:r>
              <a:rPr lang="en-US" dirty="0" err="1"/>
              <a:t>klkl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slip condition</a:t>
            </a:r>
          </a:p>
          <a:p>
            <a:pPr marL="461963" lvl="1" indent="-285750">
              <a:buFont typeface="Arial" panose="020B0604020202020204" pitchFamily="34" charset="0"/>
              <a:buChar char="•"/>
            </a:pPr>
            <a:r>
              <a:rPr lang="en-US" dirty="0"/>
              <a:t>”even the smoothest surface is rough on the scale of molecules”</a:t>
            </a:r>
          </a:p>
          <a:p>
            <a:pPr marL="461963" lvl="1" indent="-285750">
              <a:buFont typeface="Arial" panose="020B0604020202020204" pitchFamily="34" charset="0"/>
              <a:buChar char="•"/>
            </a:pPr>
            <a:r>
              <a:rPr lang="en-US" dirty="0"/>
              <a:t>based on Kinetic Theory avg tangential velocity (slip velocity) is effectively zero</a:t>
            </a:r>
          </a:p>
          <a:p>
            <a:pPr marL="285750" indent="-285750">
              <a:buFont typeface="Arial" panose="020B0604020202020204" pitchFamily="34" charset="0"/>
              <a:buChar char="•"/>
            </a:pPr>
            <a:r>
              <a:rPr lang="en-US" dirty="0" err="1"/>
              <a:t>sls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2803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FDB59-3DD7-5341-A706-F3C4101F0CFE}"/>
              </a:ext>
            </a:extLst>
          </p:cNvPr>
          <p:cNvSpPr>
            <a:spLocks noGrp="1"/>
          </p:cNvSpPr>
          <p:nvPr>
            <p:ph type="title"/>
          </p:nvPr>
        </p:nvSpPr>
        <p:spPr/>
        <p:txBody>
          <a:bodyPr/>
          <a:lstStyle/>
          <a:p>
            <a:r>
              <a:rPr lang="en-US" dirty="0"/>
              <a:t>The not so Almighty NS equations!!</a:t>
            </a:r>
          </a:p>
        </p:txBody>
      </p:sp>
      <p:sp>
        <p:nvSpPr>
          <p:cNvPr id="4" name="Slide Number Placeholder 3">
            <a:extLst>
              <a:ext uri="{FF2B5EF4-FFF2-40B4-BE49-F238E27FC236}">
                <a16:creationId xmlns:a16="http://schemas.microsoft.com/office/drawing/2014/main" id="{AD7E0D54-A35B-854F-8364-5B3B939AFD23}"/>
              </a:ext>
            </a:extLst>
          </p:cNvPr>
          <p:cNvSpPr>
            <a:spLocks noGrp="1"/>
          </p:cNvSpPr>
          <p:nvPr>
            <p:ph type="sldNum" sz="quarter" idx="11"/>
          </p:nvPr>
        </p:nvSpPr>
        <p:spPr/>
        <p:txBody>
          <a:bodyPr/>
          <a:lstStyle/>
          <a:p>
            <a:fld id="{CE58CB1E-F828-4F11-99E0-327109AF9DA4}" type="slidenum">
              <a:rPr lang="de-DE" smtClean="0"/>
              <a:pPr/>
              <a:t>25</a:t>
            </a:fld>
            <a:endParaRPr lang="de-DE" dirty="0"/>
          </a:p>
        </p:txBody>
      </p:sp>
      <p:sp>
        <p:nvSpPr>
          <p:cNvPr id="13" name="Content Placeholder 1">
            <a:extLst>
              <a:ext uri="{FF2B5EF4-FFF2-40B4-BE49-F238E27FC236}">
                <a16:creationId xmlns:a16="http://schemas.microsoft.com/office/drawing/2014/main" id="{AC7570D0-1850-DB4F-B57B-626830B07946}"/>
              </a:ext>
            </a:extLst>
          </p:cNvPr>
          <p:cNvSpPr txBox="1">
            <a:spLocks/>
          </p:cNvSpPr>
          <p:nvPr/>
        </p:nvSpPr>
        <p:spPr>
          <a:xfrm>
            <a:off x="319091" y="900000"/>
            <a:ext cx="8315754"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Fail when </a:t>
            </a:r>
          </a:p>
          <a:p>
            <a:pPr marL="285750" indent="-285750">
              <a:buFont typeface="Arial" panose="020B0604020202020204" pitchFamily="34" charset="0"/>
              <a:buChar char="•"/>
            </a:pPr>
            <a:r>
              <a:rPr lang="en-US" dirty="0"/>
              <a:t>very low densities (high altitude)</a:t>
            </a:r>
          </a:p>
          <a:p>
            <a:pPr marL="285750" indent="-285750">
              <a:buFont typeface="Arial" panose="020B0604020202020204" pitchFamily="34" charset="0"/>
              <a:buChar char="•"/>
            </a:pPr>
            <a:r>
              <a:rPr lang="en-US" dirty="0"/>
              <a:t>shocks, where a lot happens in a small length scale and continuum assumption may not be valid</a:t>
            </a:r>
          </a:p>
          <a:p>
            <a:pPr marL="461963"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dlkf</a:t>
            </a:r>
            <a:r>
              <a:rPr lang="en-US" dirty="0"/>
              <a:t> </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25113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1E88C2-CD48-E149-BFFB-403515A42C75}"/>
              </a:ext>
            </a:extLst>
          </p:cNvPr>
          <p:cNvPicPr>
            <a:picLocks noGrp="1" noChangeAspect="1"/>
          </p:cNvPicPr>
          <p:nvPr>
            <p:ph idx="1"/>
          </p:nvPr>
        </p:nvPicPr>
        <p:blipFill>
          <a:blip r:embed="rId2"/>
          <a:stretch>
            <a:fillRect/>
          </a:stretch>
        </p:blipFill>
        <p:spPr>
          <a:xfrm>
            <a:off x="5227121" y="941677"/>
            <a:ext cx="3095625" cy="3095625"/>
          </a:xfrm>
        </p:spPr>
      </p:pic>
      <p:sp>
        <p:nvSpPr>
          <p:cNvPr id="3" name="Title 2">
            <a:extLst>
              <a:ext uri="{FF2B5EF4-FFF2-40B4-BE49-F238E27FC236}">
                <a16:creationId xmlns:a16="http://schemas.microsoft.com/office/drawing/2014/main" id="{2FFFDB59-3DD7-5341-A706-F3C4101F0CFE}"/>
              </a:ext>
            </a:extLst>
          </p:cNvPr>
          <p:cNvSpPr>
            <a:spLocks noGrp="1"/>
          </p:cNvSpPr>
          <p:nvPr>
            <p:ph type="title"/>
          </p:nvPr>
        </p:nvSpPr>
        <p:spPr/>
        <p:txBody>
          <a:bodyPr/>
          <a:lstStyle/>
          <a:p>
            <a:r>
              <a:rPr lang="en-US" dirty="0"/>
              <a:t>(Higher level) Aerodynamic conceptual models</a:t>
            </a:r>
          </a:p>
        </p:txBody>
      </p:sp>
      <p:sp>
        <p:nvSpPr>
          <p:cNvPr id="4" name="Slide Number Placeholder 3">
            <a:extLst>
              <a:ext uri="{FF2B5EF4-FFF2-40B4-BE49-F238E27FC236}">
                <a16:creationId xmlns:a16="http://schemas.microsoft.com/office/drawing/2014/main" id="{AD7E0D54-A35B-854F-8364-5B3B939AFD23}"/>
              </a:ext>
            </a:extLst>
          </p:cNvPr>
          <p:cNvSpPr>
            <a:spLocks noGrp="1"/>
          </p:cNvSpPr>
          <p:nvPr>
            <p:ph type="sldNum" sz="quarter" idx="11"/>
          </p:nvPr>
        </p:nvSpPr>
        <p:spPr/>
        <p:txBody>
          <a:bodyPr/>
          <a:lstStyle/>
          <a:p>
            <a:fld id="{CE58CB1E-F828-4F11-99E0-327109AF9DA4}" type="slidenum">
              <a:rPr lang="de-DE" smtClean="0"/>
              <a:pPr/>
              <a:t>26</a:t>
            </a:fld>
            <a:endParaRPr lang="de-DE" dirty="0"/>
          </a:p>
        </p:txBody>
      </p:sp>
      <p:sp>
        <p:nvSpPr>
          <p:cNvPr id="13" name="Content Placeholder 1">
            <a:extLst>
              <a:ext uri="{FF2B5EF4-FFF2-40B4-BE49-F238E27FC236}">
                <a16:creationId xmlns:a16="http://schemas.microsoft.com/office/drawing/2014/main" id="{AC7570D0-1850-DB4F-B57B-626830B07946}"/>
              </a:ext>
            </a:extLst>
          </p:cNvPr>
          <p:cNvSpPr txBox="1">
            <a:spLocks/>
          </p:cNvSpPr>
          <p:nvPr/>
        </p:nvSpPr>
        <p:spPr>
          <a:xfrm>
            <a:off x="319090" y="9000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ALWAYS keep limitations/assumptions of any model in mind!</a:t>
            </a:r>
          </a:p>
          <a:p>
            <a:pPr marL="461963" lvl="1" indent="-285750">
              <a:buFont typeface="Arial" panose="020B0604020202020204" pitchFamily="34" charset="0"/>
              <a:buChar char="•"/>
            </a:pPr>
            <a:r>
              <a:rPr lang="en-US" dirty="0"/>
              <a:t>also valid for NS </a:t>
            </a:r>
            <a:r>
              <a:rPr lang="en-US" dirty="0" err="1"/>
              <a:t>eqns</a:t>
            </a:r>
            <a:r>
              <a:rPr lang="en-US" dirty="0"/>
              <a:t>!</a:t>
            </a:r>
          </a:p>
          <a:p>
            <a:pPr marL="461963" lvl="1" indent="-285750">
              <a:buFont typeface="Arial" panose="020B0604020202020204" pitchFamily="34" charset="0"/>
              <a:buChar char="•"/>
            </a:pPr>
            <a:r>
              <a:rPr lang="en-US" dirty="0"/>
              <a:t>particularly relevant for higher level models like MT, BEMT</a:t>
            </a:r>
          </a:p>
          <a:p>
            <a:pPr marL="285750" indent="-285750">
              <a:buFont typeface="Arial" panose="020B0604020202020204" pitchFamily="34" charset="0"/>
              <a:buChar char="•"/>
            </a:pPr>
            <a:r>
              <a:rPr lang="en-US" dirty="0" err="1"/>
              <a:t>sd</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82977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FDB59-3DD7-5341-A706-F3C4101F0CFE}"/>
              </a:ext>
            </a:extLst>
          </p:cNvPr>
          <p:cNvSpPr>
            <a:spLocks noGrp="1"/>
          </p:cNvSpPr>
          <p:nvPr>
            <p:ph type="title"/>
          </p:nvPr>
        </p:nvSpPr>
        <p:spPr/>
        <p:txBody>
          <a:bodyPr/>
          <a:lstStyle/>
          <a:p>
            <a:r>
              <a:rPr lang="en-US" dirty="0"/>
              <a:t>At the center of it all</a:t>
            </a:r>
          </a:p>
        </p:txBody>
      </p:sp>
      <p:sp>
        <p:nvSpPr>
          <p:cNvPr id="4" name="Slide Number Placeholder 3">
            <a:extLst>
              <a:ext uri="{FF2B5EF4-FFF2-40B4-BE49-F238E27FC236}">
                <a16:creationId xmlns:a16="http://schemas.microsoft.com/office/drawing/2014/main" id="{AD7E0D54-A35B-854F-8364-5B3B939AFD23}"/>
              </a:ext>
            </a:extLst>
          </p:cNvPr>
          <p:cNvSpPr>
            <a:spLocks noGrp="1"/>
          </p:cNvSpPr>
          <p:nvPr>
            <p:ph type="sldNum" sz="quarter" idx="11"/>
          </p:nvPr>
        </p:nvSpPr>
        <p:spPr/>
        <p:txBody>
          <a:bodyPr/>
          <a:lstStyle/>
          <a:p>
            <a:fld id="{CE58CB1E-F828-4F11-99E0-327109AF9DA4}" type="slidenum">
              <a:rPr lang="de-DE" smtClean="0"/>
              <a:pPr/>
              <a:t>27</a:t>
            </a:fld>
            <a:endParaRPr lang="de-DE" dirty="0"/>
          </a:p>
        </p:txBody>
      </p:sp>
      <p:sp>
        <p:nvSpPr>
          <p:cNvPr id="13" name="Content Placeholder 1">
            <a:extLst>
              <a:ext uri="{FF2B5EF4-FFF2-40B4-BE49-F238E27FC236}">
                <a16:creationId xmlns:a16="http://schemas.microsoft.com/office/drawing/2014/main" id="{AC7570D0-1850-DB4F-B57B-626830B07946}"/>
              </a:ext>
            </a:extLst>
          </p:cNvPr>
          <p:cNvSpPr txBox="1">
            <a:spLocks/>
          </p:cNvSpPr>
          <p:nvPr/>
        </p:nvSpPr>
        <p:spPr>
          <a:xfrm>
            <a:off x="319090" y="900000"/>
            <a:ext cx="8284583"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Airfoils as fundamental lift generating entities</a:t>
            </a:r>
          </a:p>
          <a:p>
            <a:pPr marL="646113" lvl="2" indent="-285750">
              <a:buFontTx/>
              <a:buChar char="-"/>
            </a:pPr>
            <a:r>
              <a:rPr lang="en-US" dirty="0"/>
              <a:t>Newton’s explanation for lift generation wrong</a:t>
            </a:r>
          </a:p>
          <a:p>
            <a:pPr marL="646113" lvl="2" indent="-285750">
              <a:buFontTx/>
              <a:buChar char="-"/>
            </a:pPr>
            <a:r>
              <a:rPr lang="en-US" dirty="0"/>
              <a:t>But Newtonian principles at the root of NS equations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jkj</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1723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59670A-2A44-CC4A-869F-FB463F657E99}"/>
              </a:ext>
            </a:extLst>
          </p:cNvPr>
          <p:cNvSpPr>
            <a:spLocks noGrp="1"/>
          </p:cNvSpPr>
          <p:nvPr>
            <p:ph idx="1"/>
          </p:nvPr>
        </p:nvSpPr>
        <p:spPr/>
        <p:txBody>
          <a:bodyPr/>
          <a:lstStyle/>
          <a:p>
            <a:r>
              <a:rPr lang="en-US" dirty="0"/>
              <a:t>“﻿</a:t>
            </a:r>
            <a:r>
              <a:rPr lang="en-US" i="1" dirty="0"/>
              <a:t>Understanding simultaneous behavior over an extended spatial domain is inherently difficult, and the problem of local physics versus global flow behavior contributes to the difficulty. The basic physical laws impose relationships between flow quantities locally, while global behavior is constrained by the requirement that these laws be satisfied everywhere simultaneously. A </a:t>
            </a:r>
            <a:r>
              <a:rPr lang="en-US" i="1" dirty="0" err="1"/>
              <a:t>flowfield</a:t>
            </a:r>
            <a:r>
              <a:rPr lang="en-US" i="1" dirty="0"/>
              <a:t> is a global phenomenon in which what happens at one point depends to some extent on what happens everywhere else.” – excerpt from Understanding Aerodynamics by Doug McLean</a:t>
            </a:r>
          </a:p>
        </p:txBody>
      </p:sp>
      <p:sp>
        <p:nvSpPr>
          <p:cNvPr id="3" name="Title 2">
            <a:extLst>
              <a:ext uri="{FF2B5EF4-FFF2-40B4-BE49-F238E27FC236}">
                <a16:creationId xmlns:a16="http://schemas.microsoft.com/office/drawing/2014/main" id="{81D4F167-905A-B743-8D5C-D02378B7D2D1}"/>
              </a:ext>
            </a:extLst>
          </p:cNvPr>
          <p:cNvSpPr>
            <a:spLocks noGrp="1"/>
          </p:cNvSpPr>
          <p:nvPr>
            <p:ph type="title"/>
          </p:nvPr>
        </p:nvSpPr>
        <p:spPr/>
        <p:txBody>
          <a:bodyPr/>
          <a:lstStyle/>
          <a:p>
            <a:r>
              <a:rPr lang="en-US" dirty="0"/>
              <a:t>Momentum theory</a:t>
            </a:r>
          </a:p>
        </p:txBody>
      </p:sp>
      <p:sp>
        <p:nvSpPr>
          <p:cNvPr id="4" name="Slide Number Placeholder 3">
            <a:extLst>
              <a:ext uri="{FF2B5EF4-FFF2-40B4-BE49-F238E27FC236}">
                <a16:creationId xmlns:a16="http://schemas.microsoft.com/office/drawing/2014/main" id="{A32949A6-729B-2B4D-A735-456FA8E54E4A}"/>
              </a:ext>
            </a:extLst>
          </p:cNvPr>
          <p:cNvSpPr>
            <a:spLocks noGrp="1"/>
          </p:cNvSpPr>
          <p:nvPr>
            <p:ph type="sldNum" sz="quarter" idx="11"/>
          </p:nvPr>
        </p:nvSpPr>
        <p:spPr/>
        <p:txBody>
          <a:bodyPr/>
          <a:lstStyle/>
          <a:p>
            <a:fld id="{CE58CB1E-F828-4F11-99E0-327109AF9DA4}" type="slidenum">
              <a:rPr lang="de-DE" smtClean="0"/>
              <a:pPr/>
              <a:t>28</a:t>
            </a:fld>
            <a:endParaRPr lang="de-DE" dirty="0"/>
          </a:p>
        </p:txBody>
      </p:sp>
    </p:spTree>
    <p:extLst>
      <p:ext uri="{BB962C8B-B14F-4D97-AF65-F5344CB8AC3E}">
        <p14:creationId xmlns:p14="http://schemas.microsoft.com/office/powerpoint/2010/main" val="426439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Exams and Grading</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3</a:t>
            </a:fld>
            <a:endParaRPr lang="de-DE" dirty="0"/>
          </a:p>
        </p:txBody>
      </p:sp>
      <p:sp>
        <p:nvSpPr>
          <p:cNvPr id="13" name="Content Placeholder 12">
            <a:extLst>
              <a:ext uri="{FF2B5EF4-FFF2-40B4-BE49-F238E27FC236}">
                <a16:creationId xmlns:a16="http://schemas.microsoft.com/office/drawing/2014/main" id="{6032796F-AE87-0E4F-BB9D-B2BA347A9D1E}"/>
              </a:ext>
            </a:extLst>
          </p:cNvPr>
          <p:cNvSpPr>
            <a:spLocks noGrp="1"/>
          </p:cNvSpPr>
          <p:nvPr>
            <p:ph idx="1"/>
          </p:nvPr>
        </p:nvSpPr>
        <p:spPr/>
        <p:txBody>
          <a:bodyPr/>
          <a:lstStyle/>
          <a:p>
            <a:pPr marL="285750" indent="-285750">
              <a:buFont typeface="Arial" panose="020B0604020202020204" pitchFamily="34" charset="0"/>
              <a:buChar char="•"/>
            </a:pPr>
            <a:r>
              <a:rPr lang="en-US" sz="1800" dirty="0"/>
              <a:t>Reading assignments</a:t>
            </a:r>
          </a:p>
          <a:p>
            <a:pPr marL="285750" indent="-285750">
              <a:buFont typeface="Arial" panose="020B0604020202020204" pitchFamily="34" charset="0"/>
              <a:buChar char="•"/>
            </a:pPr>
            <a:r>
              <a:rPr lang="en-US" sz="1800" dirty="0"/>
              <a:t>Project</a:t>
            </a:r>
          </a:p>
          <a:p>
            <a:pPr marL="285750" indent="-285750">
              <a:buFont typeface="Arial" panose="020B0604020202020204" pitchFamily="34" charset="0"/>
              <a:buChar char="•"/>
            </a:pPr>
            <a:r>
              <a:rPr lang="en-US" sz="1800"/>
              <a:t>Final Exam</a:t>
            </a:r>
            <a:endParaRPr lang="en-US" sz="1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05946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9090" y="360000"/>
            <a:ext cx="8508999" cy="410369"/>
          </a:xfrm>
        </p:spPr>
        <p:txBody>
          <a:bodyPr/>
          <a:lstStyle/>
          <a:p>
            <a:r>
              <a:rPr lang="en-US" dirty="0"/>
              <a:t>Helicopters or VTOL (STOVL</a:t>
            </a:r>
            <a:r>
              <a:rPr lang="en-US" sz="2800" dirty="0"/>
              <a:t>)</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4</a:t>
            </a:fld>
            <a:endParaRPr lang="de-DE" dirty="0"/>
          </a:p>
        </p:txBody>
      </p:sp>
      <p:sp>
        <p:nvSpPr>
          <p:cNvPr id="13" name="Content Placeholder 12">
            <a:extLst>
              <a:ext uri="{FF2B5EF4-FFF2-40B4-BE49-F238E27FC236}">
                <a16:creationId xmlns:a16="http://schemas.microsoft.com/office/drawing/2014/main" id="{6032796F-AE87-0E4F-BB9D-B2BA347A9D1E}"/>
              </a:ext>
            </a:extLst>
          </p:cNvPr>
          <p:cNvSpPr>
            <a:spLocks noGrp="1"/>
          </p:cNvSpPr>
          <p:nvPr>
            <p:ph idx="1"/>
          </p:nvPr>
        </p:nvSpPr>
        <p:spPr/>
        <p:txBody>
          <a:bodyPr/>
          <a:lstStyle/>
          <a:p>
            <a:pPr marL="285750" indent="-285750">
              <a:buFont typeface="Arial" panose="020B0604020202020204" pitchFamily="34" charset="0"/>
              <a:buChar char="•"/>
            </a:pPr>
            <a:r>
              <a:rPr lang="en-US" dirty="0"/>
              <a:t>The central idea is to take-off and land vertically at BEST EFFICIENCY</a:t>
            </a:r>
          </a:p>
          <a:p>
            <a:pPr marL="285750" indent="-285750">
              <a:buFont typeface="Arial" panose="020B0604020202020204" pitchFamily="34" charset="0"/>
              <a:buChar char="•"/>
            </a:pPr>
            <a:r>
              <a:rPr lang="en-US" dirty="0"/>
              <a:t>Which of the below adhere to this principle best? </a:t>
            </a:r>
          </a:p>
          <a:p>
            <a:pPr marL="823913" lvl="3" indent="-285750">
              <a:buFont typeface="Arial" panose="020B0604020202020204" pitchFamily="34" charset="0"/>
              <a:buChar char="•"/>
            </a:pPr>
            <a:r>
              <a:rPr lang="en-US" dirty="0"/>
              <a:t>why? (hint: large rotor)</a:t>
            </a:r>
          </a:p>
          <a:p>
            <a:pPr marL="285750" indent="-285750">
              <a:buFont typeface="Arial" panose="020B0604020202020204" pitchFamily="34" charset="0"/>
              <a:buChar char="•"/>
            </a:pPr>
            <a:r>
              <a:rPr lang="en-US" dirty="0"/>
              <a:t>A century of research has established the conventional design to be the most efficient (for now!) – caveats (weight class, tandem rotors)</a:t>
            </a:r>
          </a:p>
          <a:p>
            <a:pPr marL="285750" indent="-285750">
              <a:buFont typeface="Arial" panose="020B0604020202020204" pitchFamily="34" charset="0"/>
              <a:buChar char="•"/>
            </a:pPr>
            <a:r>
              <a:rPr lang="en-US" dirty="0"/>
              <a:t>What about the performance outside this </a:t>
            </a:r>
            <a:r>
              <a:rPr lang="en-US" dirty="0" err="1"/>
              <a:t>manuever</a:t>
            </a:r>
            <a:r>
              <a:rPr lang="en-US" dirty="0"/>
              <a:t>?</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512BCA8-30D9-6145-BC0E-BB788A42F92D}"/>
              </a:ext>
            </a:extLst>
          </p:cNvPr>
          <p:cNvPicPr>
            <a:picLocks noChangeAspect="1"/>
          </p:cNvPicPr>
          <p:nvPr/>
        </p:nvPicPr>
        <p:blipFill>
          <a:blip r:embed="rId3"/>
          <a:stretch>
            <a:fillRect/>
          </a:stretch>
        </p:blipFill>
        <p:spPr>
          <a:xfrm>
            <a:off x="0" y="2663607"/>
            <a:ext cx="2961862" cy="2187221"/>
          </a:xfrm>
          <a:prstGeom prst="rect">
            <a:avLst/>
          </a:prstGeom>
        </p:spPr>
      </p:pic>
      <p:pic>
        <p:nvPicPr>
          <p:cNvPr id="2050" name="Picture 2">
            <a:extLst>
              <a:ext uri="{FF2B5EF4-FFF2-40B4-BE49-F238E27FC236}">
                <a16:creationId xmlns:a16="http://schemas.microsoft.com/office/drawing/2014/main" id="{CD0DCA02-CF75-8046-B050-DA34FF978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153" y="2653610"/>
            <a:ext cx="3263693" cy="21852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F59D2D5-4BE3-0047-98EB-C0448ECAC2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0328" y="2652619"/>
            <a:ext cx="3322010" cy="218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792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Required</a:t>
            </a:r>
            <a:r>
              <a:rPr lang="de-DE" dirty="0"/>
              <a:t> power (</a:t>
            </a:r>
            <a:r>
              <a:rPr lang="de-DE" dirty="0" err="1"/>
              <a:t>Bucket</a:t>
            </a:r>
            <a:r>
              <a:rPr lang="de-DE" dirty="0"/>
              <a:t>) </a:t>
            </a:r>
            <a:r>
              <a:rPr lang="de-DE" dirty="0" err="1"/>
              <a:t>curve</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5</a:t>
            </a:fld>
            <a:endParaRPr lang="de-DE" dirty="0"/>
          </a:p>
        </p:txBody>
      </p:sp>
      <p:sp>
        <p:nvSpPr>
          <p:cNvPr id="2" name="TextBox 1">
            <a:extLst>
              <a:ext uri="{FF2B5EF4-FFF2-40B4-BE49-F238E27FC236}">
                <a16:creationId xmlns:a16="http://schemas.microsoft.com/office/drawing/2014/main" id="{068802D9-223E-874D-8DCF-5B0EE783F078}"/>
              </a:ext>
            </a:extLst>
          </p:cNvPr>
          <p:cNvSpPr txBox="1"/>
          <p:nvPr/>
        </p:nvSpPr>
        <p:spPr>
          <a:xfrm>
            <a:off x="2680855" y="1163782"/>
            <a:ext cx="65" cy="257250"/>
          </a:xfrm>
          <a:prstGeom prst="rect">
            <a:avLst/>
          </a:prstGeom>
          <a:noFill/>
        </p:spPr>
        <p:txBody>
          <a:bodyPr wrap="none" lIns="0" tIns="0" rIns="0" bIns="0" rtlCol="0">
            <a:spAutoFit/>
          </a:bodyPr>
          <a:lstStyle/>
          <a:p>
            <a:pPr>
              <a:lnSpc>
                <a:spcPct val="114000"/>
              </a:lnSpc>
            </a:pPr>
            <a:endParaRPr lang="en-US" sz="1600" dirty="0" err="1">
              <a:latin typeface="+mn-lt"/>
            </a:endParaRPr>
          </a:p>
        </p:txBody>
      </p:sp>
      <p:sp>
        <p:nvSpPr>
          <p:cNvPr id="7" name="TextBox 6">
            <a:extLst>
              <a:ext uri="{FF2B5EF4-FFF2-40B4-BE49-F238E27FC236}">
                <a16:creationId xmlns:a16="http://schemas.microsoft.com/office/drawing/2014/main" id="{3544068A-FC3A-7A40-B47D-A6CCE2E6EA44}"/>
              </a:ext>
            </a:extLst>
          </p:cNvPr>
          <p:cNvSpPr txBox="1"/>
          <p:nvPr/>
        </p:nvSpPr>
        <p:spPr>
          <a:xfrm>
            <a:off x="1202635" y="2037522"/>
            <a:ext cx="65" cy="257250"/>
          </a:xfrm>
          <a:prstGeom prst="rect">
            <a:avLst/>
          </a:prstGeom>
          <a:noFill/>
        </p:spPr>
        <p:txBody>
          <a:bodyPr wrap="none" lIns="0" tIns="0" rIns="0" bIns="0" rtlCol="0">
            <a:spAutoFit/>
          </a:bodyPr>
          <a:lstStyle/>
          <a:p>
            <a:pPr>
              <a:lnSpc>
                <a:spcPct val="114000"/>
              </a:lnSpc>
            </a:pPr>
            <a:endParaRPr lang="en-US" sz="1600" dirty="0" err="1">
              <a:latin typeface="+mn-lt"/>
            </a:endParaRPr>
          </a:p>
        </p:txBody>
      </p:sp>
      <p:sp>
        <p:nvSpPr>
          <p:cNvPr id="12" name="Content Placeholder 12">
            <a:extLst>
              <a:ext uri="{FF2B5EF4-FFF2-40B4-BE49-F238E27FC236}">
                <a16:creationId xmlns:a16="http://schemas.microsoft.com/office/drawing/2014/main" id="{60A22B9C-6CFE-4742-975C-B04B93769588}"/>
              </a:ext>
            </a:extLst>
          </p:cNvPr>
          <p:cNvSpPr txBox="1">
            <a:spLocks/>
          </p:cNvSpPr>
          <p:nvPr/>
        </p:nvSpPr>
        <p:spPr>
          <a:xfrm>
            <a:off x="319090" y="9000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p:txBody>
      </p:sp>
      <p:sp>
        <p:nvSpPr>
          <p:cNvPr id="8" name="Content Placeholder 7">
            <a:extLst>
              <a:ext uri="{FF2B5EF4-FFF2-40B4-BE49-F238E27FC236}">
                <a16:creationId xmlns:a16="http://schemas.microsoft.com/office/drawing/2014/main" id="{7DD8EB1A-57D1-704F-B5B8-386DA64033A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B2ECD4E1-00F9-CF4F-9D67-B069A41E0B57}"/>
              </a:ext>
            </a:extLst>
          </p:cNvPr>
          <p:cNvPicPr>
            <a:picLocks noChangeAspect="1"/>
          </p:cNvPicPr>
          <p:nvPr/>
        </p:nvPicPr>
        <p:blipFill>
          <a:blip r:embed="rId3"/>
          <a:stretch>
            <a:fillRect/>
          </a:stretch>
        </p:blipFill>
        <p:spPr>
          <a:xfrm>
            <a:off x="315911" y="818505"/>
            <a:ext cx="7714906" cy="4229794"/>
          </a:xfrm>
          <a:prstGeom prst="rect">
            <a:avLst/>
          </a:prstGeom>
        </p:spPr>
      </p:pic>
    </p:spTree>
    <p:extLst>
      <p:ext uri="{BB962C8B-B14F-4D97-AF65-F5344CB8AC3E}">
        <p14:creationId xmlns:p14="http://schemas.microsoft.com/office/powerpoint/2010/main" val="415179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9090" y="360000"/>
            <a:ext cx="8508999" cy="388504"/>
          </a:xfrm>
        </p:spPr>
        <p:txBody>
          <a:bodyPr/>
          <a:lstStyle/>
          <a:p>
            <a:r>
              <a:rPr lang="en-IN" dirty="0"/>
              <a:t> V/STOL aircraft issues</a:t>
            </a:r>
            <a:r>
              <a:rPr lang="en-IN" baseline="30000" dirty="0"/>
              <a:t>[1]</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6</a:t>
            </a:fld>
            <a:endParaRPr lang="de-DE" dirty="0"/>
          </a:p>
        </p:txBody>
      </p:sp>
      <p:sp>
        <p:nvSpPr>
          <p:cNvPr id="13" name="Content Placeholder 12">
            <a:extLst>
              <a:ext uri="{FF2B5EF4-FFF2-40B4-BE49-F238E27FC236}">
                <a16:creationId xmlns:a16="http://schemas.microsoft.com/office/drawing/2014/main" id="{6032796F-AE87-0E4F-BB9D-B2BA347A9D1E}"/>
              </a:ext>
            </a:extLst>
          </p:cNvPr>
          <p:cNvSpPr>
            <a:spLocks noGrp="1"/>
          </p:cNvSpPr>
          <p:nvPr>
            <p:ph idx="1"/>
          </p:nvPr>
        </p:nvSpPr>
        <p:spPr/>
        <p:txBody>
          <a:bodyPr/>
          <a:lstStyle/>
          <a:p>
            <a:pPr marL="285750" indent="-285750">
              <a:buFont typeface="Arial" panose="020B0604020202020204" pitchFamily="34" charset="0"/>
              <a:buChar char="•"/>
            </a:pPr>
            <a:r>
              <a:rPr lang="en-IN" dirty="0"/>
              <a:t>Large thrust mismatch between vertical flight and cruise </a:t>
            </a:r>
          </a:p>
          <a:p>
            <a:pPr marL="646113" lvl="2" indent="-285750">
              <a:buFont typeface="Arial" panose="020B0604020202020204" pitchFamily="34" charset="0"/>
              <a:buChar char="•"/>
            </a:pPr>
            <a:r>
              <a:rPr lang="en-IN" dirty="0"/>
              <a:t>either engines must be far more oversized for cruise, or that separate thrust devices are needed purely for the vertical flight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Distribution of the thrust around the center of gravity for hover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Mechanical complexity to facilitate the above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Fuel efficiency</a:t>
            </a:r>
          </a:p>
          <a:p>
            <a:pPr marL="646113" lvl="2" indent="-285750">
              <a:buFont typeface="Arial" panose="020B0604020202020204" pitchFamily="34" charset="0"/>
              <a:buChar char="•"/>
            </a:pPr>
            <a:r>
              <a:rPr lang="en-IN" dirty="0"/>
              <a:t>powered lift is inherently less efficient form than aerodynamic lift</a:t>
            </a:r>
          </a:p>
          <a:p>
            <a:pPr marL="646113" lvl="2" indent="-285750">
              <a:buFont typeface="Arial" panose="020B0604020202020204" pitchFamily="34" charset="0"/>
              <a:buChar char="•"/>
            </a:pPr>
            <a:r>
              <a:rPr lang="en-IN" dirty="0"/>
              <a:t>using more engines and shafts to drive more propulsors decreases efficiencies further</a:t>
            </a:r>
            <a:endParaRPr lang="en-US" sz="1800" dirty="0"/>
          </a:p>
          <a:p>
            <a:endParaRPr lang="en-US" dirty="0"/>
          </a:p>
        </p:txBody>
      </p:sp>
      <p:sp>
        <p:nvSpPr>
          <p:cNvPr id="2" name="TextBox 1">
            <a:extLst>
              <a:ext uri="{FF2B5EF4-FFF2-40B4-BE49-F238E27FC236}">
                <a16:creationId xmlns:a16="http://schemas.microsoft.com/office/drawing/2014/main" id="{068802D9-223E-874D-8DCF-5B0EE783F078}"/>
              </a:ext>
            </a:extLst>
          </p:cNvPr>
          <p:cNvSpPr txBox="1"/>
          <p:nvPr/>
        </p:nvSpPr>
        <p:spPr>
          <a:xfrm>
            <a:off x="2680855" y="1163782"/>
            <a:ext cx="65" cy="257250"/>
          </a:xfrm>
          <a:prstGeom prst="rect">
            <a:avLst/>
          </a:prstGeom>
          <a:noFill/>
        </p:spPr>
        <p:txBody>
          <a:bodyPr wrap="none" lIns="0" tIns="0" rIns="0" bIns="0" rtlCol="0">
            <a:spAutoFit/>
          </a:bodyPr>
          <a:lstStyle/>
          <a:p>
            <a:pPr>
              <a:lnSpc>
                <a:spcPct val="114000"/>
              </a:lnSpc>
            </a:pPr>
            <a:endParaRPr lang="en-US" sz="1600" dirty="0" err="1">
              <a:latin typeface="+mn-lt"/>
            </a:endParaRPr>
          </a:p>
        </p:txBody>
      </p:sp>
    </p:spTree>
    <p:extLst>
      <p:ext uri="{BB962C8B-B14F-4D97-AF65-F5344CB8AC3E}">
        <p14:creationId xmlns:p14="http://schemas.microsoft.com/office/powerpoint/2010/main" val="184098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Wheel </a:t>
            </a:r>
            <a:r>
              <a:rPr lang="de-DE" dirty="0" err="1"/>
              <a:t>of</a:t>
            </a:r>
            <a:r>
              <a:rPr lang="de-DE" dirty="0"/>
              <a:t> (</a:t>
            </a:r>
            <a:r>
              <a:rPr lang="de-DE" dirty="0" err="1"/>
              <a:t>Mis</a:t>
            </a:r>
            <a:r>
              <a:rPr lang="de-DE" dirty="0"/>
              <a:t>)</a:t>
            </a:r>
            <a:r>
              <a:rPr lang="de-DE" dirty="0" err="1"/>
              <a:t>fortune</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7</a:t>
            </a:fld>
            <a:endParaRPr lang="de-DE" dirty="0"/>
          </a:p>
        </p:txBody>
      </p:sp>
      <p:pic>
        <p:nvPicPr>
          <p:cNvPr id="6" name="Content Placeholder 5">
            <a:extLst>
              <a:ext uri="{FF2B5EF4-FFF2-40B4-BE49-F238E27FC236}">
                <a16:creationId xmlns:a16="http://schemas.microsoft.com/office/drawing/2014/main" id="{267EAE50-2855-5D4B-BBB0-02CCB10A66F5}"/>
              </a:ext>
            </a:extLst>
          </p:cNvPr>
          <p:cNvPicPr>
            <a:picLocks noGrp="1" noChangeAspect="1"/>
          </p:cNvPicPr>
          <p:nvPr>
            <p:ph idx="1"/>
          </p:nvPr>
        </p:nvPicPr>
        <p:blipFill>
          <a:blip r:embed="rId3"/>
          <a:stretch>
            <a:fillRect/>
          </a:stretch>
        </p:blipFill>
        <p:spPr>
          <a:xfrm>
            <a:off x="3389243" y="-343948"/>
            <a:ext cx="5831395" cy="5831395"/>
          </a:xfrm>
        </p:spPr>
      </p:pic>
      <p:sp>
        <p:nvSpPr>
          <p:cNvPr id="2" name="TextBox 1">
            <a:extLst>
              <a:ext uri="{FF2B5EF4-FFF2-40B4-BE49-F238E27FC236}">
                <a16:creationId xmlns:a16="http://schemas.microsoft.com/office/drawing/2014/main" id="{068802D9-223E-874D-8DCF-5B0EE783F078}"/>
              </a:ext>
            </a:extLst>
          </p:cNvPr>
          <p:cNvSpPr txBox="1"/>
          <p:nvPr/>
        </p:nvSpPr>
        <p:spPr>
          <a:xfrm>
            <a:off x="2680855" y="1163782"/>
            <a:ext cx="65" cy="257250"/>
          </a:xfrm>
          <a:prstGeom prst="rect">
            <a:avLst/>
          </a:prstGeom>
          <a:noFill/>
        </p:spPr>
        <p:txBody>
          <a:bodyPr wrap="none" lIns="0" tIns="0" rIns="0" bIns="0" rtlCol="0">
            <a:spAutoFit/>
          </a:bodyPr>
          <a:lstStyle/>
          <a:p>
            <a:pPr>
              <a:lnSpc>
                <a:spcPct val="114000"/>
              </a:lnSpc>
            </a:pPr>
            <a:endParaRPr lang="en-US" sz="1600" dirty="0" err="1">
              <a:latin typeface="+mn-lt"/>
            </a:endParaRPr>
          </a:p>
        </p:txBody>
      </p:sp>
      <p:sp>
        <p:nvSpPr>
          <p:cNvPr id="12" name="Content Placeholder 12">
            <a:extLst>
              <a:ext uri="{FF2B5EF4-FFF2-40B4-BE49-F238E27FC236}">
                <a16:creationId xmlns:a16="http://schemas.microsoft.com/office/drawing/2014/main" id="{60A22B9C-6CFE-4742-975C-B04B93769588}"/>
              </a:ext>
            </a:extLst>
          </p:cNvPr>
          <p:cNvSpPr txBox="1">
            <a:spLocks/>
          </p:cNvSpPr>
          <p:nvPr/>
        </p:nvSpPr>
        <p:spPr>
          <a:xfrm>
            <a:off x="319090" y="900000"/>
            <a:ext cx="2992805" cy="40695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Most V/STOVL aircraft never entered production stage</a:t>
            </a:r>
          </a:p>
          <a:p>
            <a:endParaRPr lang="en-US" dirty="0"/>
          </a:p>
          <a:p>
            <a:pPr marL="285750" indent="-285750">
              <a:buFont typeface="Arial" panose="020B0604020202020204" pitchFamily="34" charset="0"/>
              <a:buChar char="•"/>
            </a:pPr>
            <a:r>
              <a:rPr lang="en-US" dirty="0"/>
              <a:t>MANY engineering strategies tried out to make helicopters go fast. Almost all failed.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Some strategies making a comeback </a:t>
            </a:r>
          </a:p>
          <a:p>
            <a:pPr marL="646113" lvl="2" indent="-285750">
              <a:buFont typeface="Arial" panose="020B0604020202020204" pitchFamily="34" charset="0"/>
              <a:buChar char="•"/>
            </a:pPr>
            <a:r>
              <a:rPr lang="en-US" dirty="0"/>
              <a:t>piston/turboshaft power different from electric!</a:t>
            </a:r>
          </a:p>
          <a:p>
            <a:pPr marL="646113" lvl="2" indent="-285750">
              <a:buFont typeface="Arial" panose="020B0604020202020204" pitchFamily="34" charset="0"/>
              <a:buChar char="•"/>
            </a:pPr>
            <a:r>
              <a:rPr lang="en-US" dirty="0"/>
              <a:t>advances in structures (this also makes the conventional design more lucrative)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100" dirty="0"/>
          </a:p>
        </p:txBody>
      </p:sp>
    </p:spTree>
    <p:extLst>
      <p:ext uri="{BB962C8B-B14F-4D97-AF65-F5344CB8AC3E}">
        <p14:creationId xmlns:p14="http://schemas.microsoft.com/office/powerpoint/2010/main" val="2847303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Things </a:t>
            </a:r>
            <a:r>
              <a:rPr lang="de-DE" dirty="0" err="1"/>
              <a:t>to</a:t>
            </a:r>
            <a:r>
              <a:rPr lang="de-DE" dirty="0"/>
              <a:t> </a:t>
            </a:r>
            <a:r>
              <a:rPr lang="de-DE" dirty="0" err="1"/>
              <a:t>note</a:t>
            </a:r>
            <a:r>
              <a:rPr lang="de-DE" dirty="0"/>
              <a:t> (</a:t>
            </a:r>
            <a:r>
              <a:rPr lang="de-DE" dirty="0" err="1"/>
              <a:t>no</a:t>
            </a:r>
            <a:r>
              <a:rPr lang="de-DE" dirty="0"/>
              <a:t> matter </a:t>
            </a:r>
            <a:r>
              <a:rPr lang="de-DE" dirty="0" err="1"/>
              <a:t>the</a:t>
            </a:r>
            <a:r>
              <a:rPr lang="de-DE" dirty="0"/>
              <a:t> </a:t>
            </a:r>
            <a:r>
              <a:rPr lang="de-DE" dirty="0" err="1"/>
              <a:t>configuration</a:t>
            </a:r>
            <a:r>
              <a:rPr lang="de-DE" dirty="0"/>
              <a:t>!!)</a:t>
            </a:r>
          </a:p>
        </p:txBody>
      </p:sp>
      <p:sp>
        <p:nvSpPr>
          <p:cNvPr id="4" name="Foliennummernplatzhalter 3"/>
          <p:cNvSpPr>
            <a:spLocks noGrp="1"/>
          </p:cNvSpPr>
          <p:nvPr>
            <p:ph type="sldNum" sz="quarter" idx="11"/>
          </p:nvPr>
        </p:nvSpPr>
        <p:spPr/>
        <p:txBody>
          <a:bodyPr/>
          <a:lstStyle/>
          <a:p>
            <a:fld id="{CE58CB1E-F828-4F11-99E0-327109AF9DA4}" type="slidenum">
              <a:rPr lang="de-DE" smtClean="0"/>
              <a:pPr/>
              <a:t>8</a:t>
            </a:fld>
            <a:endParaRPr lang="de-DE" dirty="0"/>
          </a:p>
        </p:txBody>
      </p:sp>
      <p:sp>
        <p:nvSpPr>
          <p:cNvPr id="2" name="TextBox 1">
            <a:extLst>
              <a:ext uri="{FF2B5EF4-FFF2-40B4-BE49-F238E27FC236}">
                <a16:creationId xmlns:a16="http://schemas.microsoft.com/office/drawing/2014/main" id="{068802D9-223E-874D-8DCF-5B0EE783F078}"/>
              </a:ext>
            </a:extLst>
          </p:cNvPr>
          <p:cNvSpPr txBox="1"/>
          <p:nvPr/>
        </p:nvSpPr>
        <p:spPr>
          <a:xfrm>
            <a:off x="2680855" y="1163782"/>
            <a:ext cx="65" cy="257250"/>
          </a:xfrm>
          <a:prstGeom prst="rect">
            <a:avLst/>
          </a:prstGeom>
          <a:noFill/>
        </p:spPr>
        <p:txBody>
          <a:bodyPr wrap="none" lIns="0" tIns="0" rIns="0" bIns="0" rtlCol="0">
            <a:spAutoFit/>
          </a:bodyPr>
          <a:lstStyle/>
          <a:p>
            <a:pPr>
              <a:lnSpc>
                <a:spcPct val="114000"/>
              </a:lnSpc>
            </a:pPr>
            <a:endParaRPr lang="en-US" sz="1600" dirty="0" err="1">
              <a:latin typeface="+mn-lt"/>
            </a:endParaRPr>
          </a:p>
        </p:txBody>
      </p:sp>
      <p:sp>
        <p:nvSpPr>
          <p:cNvPr id="7" name="TextBox 6">
            <a:extLst>
              <a:ext uri="{FF2B5EF4-FFF2-40B4-BE49-F238E27FC236}">
                <a16:creationId xmlns:a16="http://schemas.microsoft.com/office/drawing/2014/main" id="{3544068A-FC3A-7A40-B47D-A6CCE2E6EA44}"/>
              </a:ext>
            </a:extLst>
          </p:cNvPr>
          <p:cNvSpPr txBox="1"/>
          <p:nvPr/>
        </p:nvSpPr>
        <p:spPr>
          <a:xfrm>
            <a:off x="1202635" y="2037522"/>
            <a:ext cx="65" cy="257250"/>
          </a:xfrm>
          <a:prstGeom prst="rect">
            <a:avLst/>
          </a:prstGeom>
          <a:noFill/>
        </p:spPr>
        <p:txBody>
          <a:bodyPr wrap="none" lIns="0" tIns="0" rIns="0" bIns="0" rtlCol="0">
            <a:spAutoFit/>
          </a:bodyPr>
          <a:lstStyle/>
          <a:p>
            <a:pPr>
              <a:lnSpc>
                <a:spcPct val="114000"/>
              </a:lnSpc>
            </a:pPr>
            <a:endParaRPr lang="en-US" sz="1600" dirty="0" err="1">
              <a:latin typeface="+mn-lt"/>
            </a:endParaRPr>
          </a:p>
        </p:txBody>
      </p:sp>
      <p:sp>
        <p:nvSpPr>
          <p:cNvPr id="12" name="Content Placeholder 12">
            <a:extLst>
              <a:ext uri="{FF2B5EF4-FFF2-40B4-BE49-F238E27FC236}">
                <a16:creationId xmlns:a16="http://schemas.microsoft.com/office/drawing/2014/main" id="{60A22B9C-6CFE-4742-975C-B04B93769588}"/>
              </a:ext>
            </a:extLst>
          </p:cNvPr>
          <p:cNvSpPr txBox="1">
            <a:spLocks/>
          </p:cNvSpPr>
          <p:nvPr/>
        </p:nvSpPr>
        <p:spPr>
          <a:xfrm>
            <a:off x="319090" y="9000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p:txBody>
      </p:sp>
      <p:sp>
        <p:nvSpPr>
          <p:cNvPr id="8" name="Content Placeholder 7">
            <a:extLst>
              <a:ext uri="{FF2B5EF4-FFF2-40B4-BE49-F238E27FC236}">
                <a16:creationId xmlns:a16="http://schemas.microsoft.com/office/drawing/2014/main" id="{7DD8EB1A-57D1-704F-B5B8-386DA64033A8}"/>
              </a:ext>
            </a:extLst>
          </p:cNvPr>
          <p:cNvSpPr>
            <a:spLocks noGrp="1"/>
          </p:cNvSpPr>
          <p:nvPr>
            <p:ph idx="1"/>
          </p:nvPr>
        </p:nvSpPr>
        <p:spPr/>
        <p:txBody>
          <a:bodyPr/>
          <a:lstStyle/>
          <a:p>
            <a:pPr marL="360363" lvl="3" indent="0">
              <a:buNone/>
            </a:pPr>
            <a:r>
              <a:rPr lang="en-US" sz="2000" dirty="0"/>
              <a:t>Net force and angular momentum of the aircraft should equal zero</a:t>
            </a:r>
          </a:p>
          <a:p>
            <a:pPr lvl="4" indent="0">
              <a:buNone/>
            </a:pPr>
            <a:r>
              <a:rPr lang="en-US" sz="2000" dirty="0"/>
              <a:t>	Vertical component of thrust = aircraft weight</a:t>
            </a:r>
          </a:p>
          <a:p>
            <a:pPr lvl="4" indent="0">
              <a:buNone/>
            </a:pPr>
            <a:r>
              <a:rPr lang="en-US" sz="2000" dirty="0"/>
              <a:t>	Horizontal component of thrust = aircraft drag</a:t>
            </a:r>
          </a:p>
          <a:p>
            <a:pPr marL="1000125" lvl="4" indent="-285750">
              <a:buFont typeface="Arial" panose="020B0604020202020204" pitchFamily="34" charset="0"/>
              <a:buChar char="•"/>
            </a:pPr>
            <a:endParaRPr lang="en-US" dirty="0"/>
          </a:p>
          <a:p>
            <a:pPr lvl="1" indent="0">
              <a:buNone/>
            </a:pPr>
            <a:endParaRPr lang="en-US" dirty="0"/>
          </a:p>
        </p:txBody>
      </p:sp>
      <p:grpSp>
        <p:nvGrpSpPr>
          <p:cNvPr id="13" name="Group 12">
            <a:extLst>
              <a:ext uri="{FF2B5EF4-FFF2-40B4-BE49-F238E27FC236}">
                <a16:creationId xmlns:a16="http://schemas.microsoft.com/office/drawing/2014/main" id="{B1EF3EBD-3D06-F645-AD52-93225BA35267}"/>
              </a:ext>
            </a:extLst>
          </p:cNvPr>
          <p:cNvGrpSpPr/>
          <p:nvPr/>
        </p:nvGrpSpPr>
        <p:grpSpPr>
          <a:xfrm>
            <a:off x="3948094" y="2048922"/>
            <a:ext cx="4876816" cy="2942985"/>
            <a:chOff x="3948094" y="2048922"/>
            <a:chExt cx="4876816" cy="2942985"/>
          </a:xfrm>
        </p:grpSpPr>
        <p:pic>
          <p:nvPicPr>
            <p:cNvPr id="14" name="Picture 2">
              <a:extLst>
                <a:ext uri="{FF2B5EF4-FFF2-40B4-BE49-F238E27FC236}">
                  <a16:creationId xmlns:a16="http://schemas.microsoft.com/office/drawing/2014/main" id="{E3A1BF38-CC91-A24D-9E61-4C8ED9D7D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094" y="2048922"/>
              <a:ext cx="4876816" cy="2942985"/>
            </a:xfrm>
            <a:prstGeom prst="rect">
              <a:avLst/>
            </a:prstGeom>
            <a:noFill/>
            <a:extLst>
              <a:ext uri="{909E8E84-426E-40DD-AFC4-6F175D3DCCD1}">
                <a14:hiddenFill xmlns:a14="http://schemas.microsoft.com/office/drawing/2010/main">
                  <a:solidFill>
                    <a:srgbClr val="FFFFFF"/>
                  </a:solidFill>
                </a14:hiddenFill>
              </a:ext>
            </a:extLst>
          </p:spPr>
        </p:pic>
        <p:sp>
          <p:nvSpPr>
            <p:cNvPr id="15" name="Up Arrow 14">
              <a:extLst>
                <a:ext uri="{FF2B5EF4-FFF2-40B4-BE49-F238E27FC236}">
                  <a16:creationId xmlns:a16="http://schemas.microsoft.com/office/drawing/2014/main" id="{D9CD5BB4-E8F8-7D42-A05F-EC9E95080B45}"/>
                </a:ext>
              </a:extLst>
            </p:cNvPr>
            <p:cNvSpPr/>
            <p:nvPr/>
          </p:nvSpPr>
          <p:spPr>
            <a:xfrm>
              <a:off x="6887817" y="2126974"/>
              <a:ext cx="218661" cy="1043609"/>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6" name="Up Arrow 15">
              <a:extLst>
                <a:ext uri="{FF2B5EF4-FFF2-40B4-BE49-F238E27FC236}">
                  <a16:creationId xmlns:a16="http://schemas.microsoft.com/office/drawing/2014/main" id="{9055A186-5D47-CE4A-8B7E-CD77DAF9CC7E}"/>
                </a:ext>
              </a:extLst>
            </p:cNvPr>
            <p:cNvSpPr/>
            <p:nvPr/>
          </p:nvSpPr>
          <p:spPr>
            <a:xfrm rot="5400000">
              <a:off x="7237285" y="3370967"/>
              <a:ext cx="171975" cy="24227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spTree>
    <p:extLst>
      <p:ext uri="{BB962C8B-B14F-4D97-AF65-F5344CB8AC3E}">
        <p14:creationId xmlns:p14="http://schemas.microsoft.com/office/powerpoint/2010/main" val="290240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Designs Galore!</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9</a:t>
            </a:fld>
            <a:endParaRPr lang="de-DE" dirty="0"/>
          </a:p>
        </p:txBody>
      </p:sp>
      <p:sp>
        <p:nvSpPr>
          <p:cNvPr id="14" name="Fußzeilenplatzhalter 4">
            <a:extLst>
              <a:ext uri="{FF2B5EF4-FFF2-40B4-BE49-F238E27FC236}">
                <a16:creationId xmlns:a16="http://schemas.microsoft.com/office/drawing/2014/main" id="{0DFC91B1-1DFB-D84B-9B6A-CFBBAF625A34}"/>
              </a:ext>
            </a:extLst>
          </p:cNvPr>
          <p:cNvSpPr>
            <a:spLocks noGrp="1"/>
          </p:cNvSpPr>
          <p:nvPr>
            <p:ph type="ftr" sz="quarter" idx="12"/>
          </p:nvPr>
        </p:nvSpPr>
        <p:spPr>
          <a:xfrm>
            <a:off x="311162" y="4854985"/>
            <a:ext cx="6464280" cy="273844"/>
          </a:xfrm>
        </p:spPr>
        <p:txBody>
          <a:bodyPr/>
          <a:lstStyle/>
          <a:p>
            <a:r>
              <a:rPr lang="en-US" dirty="0"/>
              <a:t>Sumeet Kumar, PhD candidate</a:t>
            </a:r>
          </a:p>
        </p:txBody>
      </p:sp>
      <p:pic>
        <p:nvPicPr>
          <p:cNvPr id="18" name="Content Placeholder 17">
            <a:extLst>
              <a:ext uri="{FF2B5EF4-FFF2-40B4-BE49-F238E27FC236}">
                <a16:creationId xmlns:a16="http://schemas.microsoft.com/office/drawing/2014/main" id="{A7098777-7310-E847-9054-0D3C766A413B}"/>
              </a:ext>
            </a:extLst>
          </p:cNvPr>
          <p:cNvPicPr>
            <a:picLocks noGrp="1" noChangeAspect="1"/>
          </p:cNvPicPr>
          <p:nvPr>
            <p:ph idx="1"/>
          </p:nvPr>
        </p:nvPicPr>
        <p:blipFill>
          <a:blip r:embed="rId3"/>
          <a:stretch>
            <a:fillRect/>
          </a:stretch>
        </p:blipFill>
        <p:spPr>
          <a:xfrm>
            <a:off x="3599119" y="2453399"/>
            <a:ext cx="2120900" cy="1295400"/>
          </a:xfrm>
        </p:spPr>
      </p:pic>
      <p:pic>
        <p:nvPicPr>
          <p:cNvPr id="22" name="Picture 21">
            <a:extLst>
              <a:ext uri="{FF2B5EF4-FFF2-40B4-BE49-F238E27FC236}">
                <a16:creationId xmlns:a16="http://schemas.microsoft.com/office/drawing/2014/main" id="{930D0FF9-882B-0444-A07F-7CEE43463FD0}"/>
              </a:ext>
            </a:extLst>
          </p:cNvPr>
          <p:cNvPicPr>
            <a:picLocks noChangeAspect="1"/>
          </p:cNvPicPr>
          <p:nvPr/>
        </p:nvPicPr>
        <p:blipFill>
          <a:blip r:embed="rId4"/>
          <a:stretch>
            <a:fillRect/>
          </a:stretch>
        </p:blipFill>
        <p:spPr>
          <a:xfrm>
            <a:off x="3209126" y="47845"/>
            <a:ext cx="3162300" cy="2349500"/>
          </a:xfrm>
          <a:prstGeom prst="rect">
            <a:avLst/>
          </a:prstGeom>
        </p:spPr>
      </p:pic>
      <p:pic>
        <p:nvPicPr>
          <p:cNvPr id="24" name="Picture 23">
            <a:extLst>
              <a:ext uri="{FF2B5EF4-FFF2-40B4-BE49-F238E27FC236}">
                <a16:creationId xmlns:a16="http://schemas.microsoft.com/office/drawing/2014/main" id="{C0DBB711-224F-0444-B139-D522FDFF18F8}"/>
              </a:ext>
            </a:extLst>
          </p:cNvPr>
          <p:cNvPicPr>
            <a:picLocks noChangeAspect="1"/>
          </p:cNvPicPr>
          <p:nvPr/>
        </p:nvPicPr>
        <p:blipFill>
          <a:blip r:embed="rId5"/>
          <a:stretch>
            <a:fillRect/>
          </a:stretch>
        </p:blipFill>
        <p:spPr>
          <a:xfrm>
            <a:off x="241809" y="3198450"/>
            <a:ext cx="2679700" cy="1422400"/>
          </a:xfrm>
          <a:prstGeom prst="rect">
            <a:avLst/>
          </a:prstGeom>
        </p:spPr>
      </p:pic>
      <p:pic>
        <p:nvPicPr>
          <p:cNvPr id="26" name="Picture 25">
            <a:extLst>
              <a:ext uri="{FF2B5EF4-FFF2-40B4-BE49-F238E27FC236}">
                <a16:creationId xmlns:a16="http://schemas.microsoft.com/office/drawing/2014/main" id="{090CAFAE-8BC8-B040-89F4-738721C48B5A}"/>
              </a:ext>
            </a:extLst>
          </p:cNvPr>
          <p:cNvPicPr>
            <a:picLocks noChangeAspect="1"/>
          </p:cNvPicPr>
          <p:nvPr/>
        </p:nvPicPr>
        <p:blipFill>
          <a:blip r:embed="rId6"/>
          <a:stretch>
            <a:fillRect/>
          </a:stretch>
        </p:blipFill>
        <p:spPr>
          <a:xfrm>
            <a:off x="3373690" y="3804854"/>
            <a:ext cx="2273300" cy="1320800"/>
          </a:xfrm>
          <a:prstGeom prst="rect">
            <a:avLst/>
          </a:prstGeom>
        </p:spPr>
      </p:pic>
      <p:pic>
        <p:nvPicPr>
          <p:cNvPr id="28" name="Picture 27">
            <a:extLst>
              <a:ext uri="{FF2B5EF4-FFF2-40B4-BE49-F238E27FC236}">
                <a16:creationId xmlns:a16="http://schemas.microsoft.com/office/drawing/2014/main" id="{F0A0D80C-28B6-174B-B1DE-B596F0D78660}"/>
              </a:ext>
            </a:extLst>
          </p:cNvPr>
          <p:cNvPicPr>
            <a:picLocks noChangeAspect="1"/>
          </p:cNvPicPr>
          <p:nvPr/>
        </p:nvPicPr>
        <p:blipFill>
          <a:blip r:embed="rId7"/>
          <a:stretch>
            <a:fillRect/>
          </a:stretch>
        </p:blipFill>
        <p:spPr>
          <a:xfrm>
            <a:off x="6022971" y="3109529"/>
            <a:ext cx="3048000" cy="2019300"/>
          </a:xfrm>
          <a:prstGeom prst="rect">
            <a:avLst/>
          </a:prstGeom>
        </p:spPr>
      </p:pic>
      <p:pic>
        <p:nvPicPr>
          <p:cNvPr id="30" name="Picture 29">
            <a:extLst>
              <a:ext uri="{FF2B5EF4-FFF2-40B4-BE49-F238E27FC236}">
                <a16:creationId xmlns:a16="http://schemas.microsoft.com/office/drawing/2014/main" id="{6A37F99F-AD32-144D-97ED-3080770F4784}"/>
              </a:ext>
            </a:extLst>
          </p:cNvPr>
          <p:cNvPicPr>
            <a:picLocks noChangeAspect="1"/>
          </p:cNvPicPr>
          <p:nvPr/>
        </p:nvPicPr>
        <p:blipFill>
          <a:blip r:embed="rId8"/>
          <a:stretch>
            <a:fillRect/>
          </a:stretch>
        </p:blipFill>
        <p:spPr>
          <a:xfrm>
            <a:off x="6721471" y="1590895"/>
            <a:ext cx="2349500" cy="1612900"/>
          </a:xfrm>
          <a:prstGeom prst="rect">
            <a:avLst/>
          </a:prstGeom>
        </p:spPr>
      </p:pic>
      <p:pic>
        <p:nvPicPr>
          <p:cNvPr id="32" name="Picture 31">
            <a:extLst>
              <a:ext uri="{FF2B5EF4-FFF2-40B4-BE49-F238E27FC236}">
                <a16:creationId xmlns:a16="http://schemas.microsoft.com/office/drawing/2014/main" id="{EDD295E4-5104-3E44-BA1A-6A2FB97B95F5}"/>
              </a:ext>
            </a:extLst>
          </p:cNvPr>
          <p:cNvPicPr>
            <a:picLocks noChangeAspect="1"/>
          </p:cNvPicPr>
          <p:nvPr/>
        </p:nvPicPr>
        <p:blipFill>
          <a:blip r:embed="rId9"/>
          <a:stretch>
            <a:fillRect/>
          </a:stretch>
        </p:blipFill>
        <p:spPr>
          <a:xfrm>
            <a:off x="6530971" y="110590"/>
            <a:ext cx="2540000" cy="1409700"/>
          </a:xfrm>
          <a:prstGeom prst="rect">
            <a:avLst/>
          </a:prstGeom>
        </p:spPr>
      </p:pic>
      <p:pic>
        <p:nvPicPr>
          <p:cNvPr id="2050" name="Picture 2">
            <a:extLst>
              <a:ext uri="{FF2B5EF4-FFF2-40B4-BE49-F238E27FC236}">
                <a16:creationId xmlns:a16="http://schemas.microsoft.com/office/drawing/2014/main" id="{679F8F5E-B1C5-3643-9644-628F2EB2C2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442" y="846296"/>
            <a:ext cx="2904396" cy="193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411873"/>
      </p:ext>
    </p:extLst>
  </p:cSld>
  <p:clrMapOvr>
    <a:masterClrMapping/>
  </p:clrMapOvr>
</p:sld>
</file>

<file path=ppt/theme/theme1.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2.xml><?xml version="1.0" encoding="utf-8"?>
<a:theme xmlns:a="http://schemas.openxmlformats.org/drawingml/2006/main" name="1_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VFS2019_presentation_1.2</Template>
  <TotalTime>51258</TotalTime>
  <Words>1340</Words>
  <Application>Microsoft Macintosh PowerPoint</Application>
  <PresentationFormat>On-screen Show (16:9)</PresentationFormat>
  <Paragraphs>226</Paragraphs>
  <Slides>28</Slides>
  <Notes>22</Notes>
  <HiddenSlides>10</HiddenSlides>
  <MMClips>19</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Calibri</vt:lpstr>
      <vt:lpstr>Courier New</vt:lpstr>
      <vt:lpstr>Symbol</vt:lpstr>
      <vt:lpstr>Wingdings</vt:lpstr>
      <vt:lpstr>Inhalt</vt:lpstr>
      <vt:lpstr>1_Inhalt</vt:lpstr>
      <vt:lpstr>Rotorcraft Engineering: Preliminary Design</vt:lpstr>
      <vt:lpstr>Purpose of the course</vt:lpstr>
      <vt:lpstr>Exams and Grading</vt:lpstr>
      <vt:lpstr>Helicopters or VTOL (STOVL)</vt:lpstr>
      <vt:lpstr>Required power (Bucket) curve</vt:lpstr>
      <vt:lpstr> V/STOL aircraft issues[1]</vt:lpstr>
      <vt:lpstr>Wheel of (Mis)fortune</vt:lpstr>
      <vt:lpstr>Things to note (no matter the configuration!!)</vt:lpstr>
      <vt:lpstr>Designs Galore!</vt:lpstr>
      <vt:lpstr>Conventional</vt:lpstr>
      <vt:lpstr>The tail-rotor conundrum</vt:lpstr>
      <vt:lpstr>Tandem</vt:lpstr>
      <vt:lpstr>Syncropter</vt:lpstr>
      <vt:lpstr>Coaxial (contra-rotating)</vt:lpstr>
      <vt:lpstr>Compound</vt:lpstr>
      <vt:lpstr>Tilt-rotor</vt:lpstr>
      <vt:lpstr>eVTOLs</vt:lpstr>
      <vt:lpstr>Electric/Hybrid VTOLs[1]</vt:lpstr>
      <vt:lpstr>Autogyro (unpowered rotors)</vt:lpstr>
      <vt:lpstr>The structure</vt:lpstr>
      <vt:lpstr>Aero</vt:lpstr>
      <vt:lpstr>Aerodynamics</vt:lpstr>
      <vt:lpstr>The not so Almighty NS equations!!</vt:lpstr>
      <vt:lpstr>The Almighty NS equations!!</vt:lpstr>
      <vt:lpstr>The not so Almighty NS equations!!</vt:lpstr>
      <vt:lpstr>(Higher level) Aerodynamic conceptual models</vt:lpstr>
      <vt:lpstr>At the center of it all</vt:lpstr>
      <vt:lpstr>Momentum theory</vt:lpstr>
    </vt:vector>
  </TitlesOfParts>
  <Company>Leibniz-Rechenzentrum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Dominik Komp</dc:creator>
  <cp:lastModifiedBy>Sumeet Kumar</cp:lastModifiedBy>
  <cp:revision>1094</cp:revision>
  <cp:lastPrinted>2015-07-30T14:04:45Z</cp:lastPrinted>
  <dcterms:created xsi:type="dcterms:W3CDTF">2019-04-30T07:29:11Z</dcterms:created>
  <dcterms:modified xsi:type="dcterms:W3CDTF">2021-12-13T12:28:44Z</dcterms:modified>
</cp:coreProperties>
</file>